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64" r:id="rId2"/>
    <p:sldId id="280" r:id="rId3"/>
    <p:sldId id="359" r:id="rId4"/>
    <p:sldId id="340" r:id="rId5"/>
    <p:sldId id="338" r:id="rId6"/>
    <p:sldId id="341" r:id="rId7"/>
    <p:sldId id="360" r:id="rId8"/>
    <p:sldId id="343" r:id="rId9"/>
    <p:sldId id="361" r:id="rId10"/>
    <p:sldId id="344" r:id="rId11"/>
    <p:sldId id="345" r:id="rId12"/>
    <p:sldId id="346" r:id="rId13"/>
    <p:sldId id="347" r:id="rId14"/>
    <p:sldId id="348" r:id="rId15"/>
    <p:sldId id="362" r:id="rId16"/>
    <p:sldId id="349" r:id="rId17"/>
    <p:sldId id="350" r:id="rId18"/>
    <p:sldId id="352" r:id="rId19"/>
    <p:sldId id="353" r:id="rId20"/>
    <p:sldId id="354" r:id="rId21"/>
    <p:sldId id="363" r:id="rId22"/>
    <p:sldId id="358" r:id="rId23"/>
    <p:sldId id="356" r:id="rId24"/>
    <p:sldId id="365" r:id="rId25"/>
    <p:sldId id="366" r:id="rId26"/>
    <p:sldId id="364" r:id="rId27"/>
    <p:sldId id="342" r:id="rId28"/>
    <p:sldId id="35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705" autoAdjust="0"/>
  </p:normalViewPr>
  <p:slideViewPr>
    <p:cSldViewPr>
      <p:cViewPr varScale="1">
        <p:scale>
          <a:sx n="116" d="100"/>
          <a:sy n="116" d="100"/>
        </p:scale>
        <p:origin x="6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19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EC59-B03B-463E-B272-EA892965D31A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E38F8-BE62-496D-89A2-6FEB779D3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1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E38F8-BE62-496D-89A2-6FEB779D3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4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5FF56D-0591-49F1-AC97-5B7B52B28522}" type="datetime1">
              <a:rPr lang="en-US" smtClean="0"/>
              <a:t>6/28/2016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20D4BC7-6E97-4D69-883B-7B657DF35581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B5A83AE-8C0A-4F21-9E21-F7BF567C8535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DD91F3-DB40-418D-9D89-C85B256A4AAD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DA61C3-8260-4249-A3ED-C1D8965514F5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7DF85-2EFA-460E-8BFE-0CA0F72EBF8F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71B898-3B4C-4E26-88C6-1C6A7BD773BD}" type="datetime1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D2EBC3-0D62-4A73-88E4-33338994796E}" type="datetime1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47DDAD-BB19-4BEC-BDC6-463319FCD958}" type="datetime1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FE9067-81EC-426A-89EE-5E2D8FB81A5D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3765C5-EADA-4595-B52C-D6A870D82E7E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FC2654-219F-4D1D-B107-10B367436165}" type="datetime1">
              <a:rPr lang="en-US" smtClean="0"/>
              <a:t>6/28/2016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04B265-E146-48D2-9DE6-894812EEC10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3200"/>
            <a:ext cx="7162800" cy="8382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SPLeaP</a:t>
            </a:r>
            <a:r>
              <a:rPr lang="en-US" sz="2800" dirty="0"/>
              <a:t>: Soft Pooling of Learned </a:t>
            </a:r>
            <a:r>
              <a:rPr lang="en-US" sz="2800" dirty="0" smtClean="0"/>
              <a:t>Parts for </a:t>
            </a:r>
            <a:r>
              <a:rPr lang="en-US" sz="2800" dirty="0"/>
              <a:t>Image </a:t>
            </a:r>
            <a:r>
              <a:rPr lang="en-US" sz="2800" dirty="0" smtClean="0"/>
              <a:t>Classification</a:t>
            </a:r>
            <a:endParaRPr lang="en-US" sz="2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36914" y="4038600"/>
            <a:ext cx="7162800" cy="18288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1800" dirty="0" smtClean="0">
                <a:solidFill>
                  <a:schemeClr val="tx1"/>
                </a:solidFill>
              </a:rPr>
              <a:t>Praveen </a:t>
            </a:r>
            <a:r>
              <a:rPr lang="en-US" sz="1800" dirty="0" smtClean="0">
                <a:solidFill>
                  <a:schemeClr val="tx1"/>
                </a:solidFill>
              </a:rPr>
              <a:t>Kulkarni</a:t>
            </a: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/>
              <a:t>Supervised by:</a:t>
            </a:r>
          </a:p>
          <a:p>
            <a:r>
              <a:rPr lang="en-US" sz="1800" dirty="0" err="1" smtClean="0">
                <a:solidFill>
                  <a:schemeClr val="tx1"/>
                </a:solidFill>
                <a:effectLst/>
              </a:rPr>
              <a:t>Frédéric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</a:rPr>
              <a:t>Jurie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Joaquin Zepeda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smtClean="0">
                <a:solidFill>
                  <a:schemeClr val="tx1"/>
                </a:solidFill>
                <a:effectLst/>
              </a:rPr>
              <a:t>Patrick Pérez, Louis Chevallier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89" y="641802"/>
            <a:ext cx="1582511" cy="100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08413"/>
            <a:ext cx="1943371" cy="91452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2EE9-7C8C-47C0-854E-93E37989B55A}" type="datetime1">
              <a:rPr lang="en-US" smtClean="0"/>
              <a:t>6/28/2016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/>
            <a:r>
              <a:rPr lang="en-US" sz="4400" b="1" dirty="0"/>
              <a:t>Contribution (</a:t>
            </a:r>
            <a:r>
              <a:rPr lang="en-US" sz="4400" b="1" dirty="0" err="1"/>
              <a:t>SPLeaP</a:t>
            </a:r>
            <a:r>
              <a:rPr lang="en-US" sz="4400" b="1" dirty="0"/>
              <a:t>)</a:t>
            </a:r>
          </a:p>
        </p:txBody>
      </p:sp>
      <p:grpSp>
        <p:nvGrpSpPr>
          <p:cNvPr id="109" name="Group 108"/>
          <p:cNvGrpSpPr/>
          <p:nvPr/>
        </p:nvGrpSpPr>
        <p:grpSpPr>
          <a:xfrm>
            <a:off x="1223882" y="2092339"/>
            <a:ext cx="1461196" cy="1367035"/>
            <a:chOff x="1029730" y="1895733"/>
            <a:chExt cx="2183027" cy="1227952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lum brigh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30" y="1895733"/>
              <a:ext cx="2183027" cy="1227952"/>
            </a:xfrm>
            <a:prstGeom prst="rect">
              <a:avLst/>
            </a:prstGeom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7000">
                  <a:sysClr val="window" lastClr="FFFFFF"/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</p:spPr>
        </p:pic>
        <p:sp>
          <p:nvSpPr>
            <p:cNvPr id="111" name="Rectangle 110"/>
            <p:cNvSpPr/>
            <p:nvPr/>
          </p:nvSpPr>
          <p:spPr>
            <a:xfrm>
              <a:off x="2217235" y="2152422"/>
              <a:ext cx="477795" cy="321276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62328" y="2733188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30505" y="2649524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62328" y="2473697"/>
              <a:ext cx="580766" cy="36246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82442" y="271671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181328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882442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91043" y="2038375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66915" y="266754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 flipV="1">
            <a:off x="3120867" y="3331205"/>
            <a:ext cx="295805" cy="323462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cxnSp>
        <p:nvCxnSpPr>
          <p:cNvPr id="121" name="Straight Connector 120"/>
          <p:cNvCxnSpPr/>
          <p:nvPr/>
        </p:nvCxnSpPr>
        <p:spPr>
          <a:xfrm flipV="1">
            <a:off x="3120867" y="4048579"/>
            <a:ext cx="295805" cy="351091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22" name="Straight Connector 121"/>
          <p:cNvCxnSpPr/>
          <p:nvPr/>
        </p:nvCxnSpPr>
        <p:spPr>
          <a:xfrm flipV="1">
            <a:off x="3120867" y="4793582"/>
            <a:ext cx="295805" cy="35109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3" name="Curved Connector 122"/>
          <p:cNvCxnSpPr/>
          <p:nvPr/>
        </p:nvCxnSpPr>
        <p:spPr>
          <a:xfrm flipV="1">
            <a:off x="2361704" y="3654667"/>
            <a:ext cx="634889" cy="704311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Curved Connector 123"/>
          <p:cNvCxnSpPr/>
          <p:nvPr/>
        </p:nvCxnSpPr>
        <p:spPr>
          <a:xfrm>
            <a:off x="2361704" y="4358978"/>
            <a:ext cx="634889" cy="1095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Curved Connector 124"/>
          <p:cNvCxnSpPr/>
          <p:nvPr/>
        </p:nvCxnSpPr>
        <p:spPr>
          <a:xfrm>
            <a:off x="2361704" y="4358978"/>
            <a:ext cx="614737" cy="72693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2996593" y="3341488"/>
            <a:ext cx="37822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Head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43353" y="4058744"/>
            <a:ext cx="36861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Body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053794" y="4776001"/>
            <a:ext cx="336577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Legs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3507896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Region Description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𝑿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 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Where, 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∈ </m:t>
                    </m:r>
                    <m:sSup>
                      <m:sSup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blipFill rotWithShape="0">
                <a:blip r:embed="rId3"/>
                <a:stretch>
                  <a:fillRect t="-4520" b="-2260"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/>
              <p:cNvSpPr/>
              <p:nvPr/>
            </p:nvSpPr>
            <p:spPr>
              <a:xfrm>
                <a:off x="3758036" y="3745465"/>
                <a:ext cx="1893040" cy="1199796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Aggregation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14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 … </m:t>
                              </m:r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sSub>
                            <m:sSub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36" y="3745465"/>
                <a:ext cx="1893040" cy="11997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ight Arrow 131"/>
          <p:cNvSpPr/>
          <p:nvPr/>
        </p:nvSpPr>
        <p:spPr>
          <a:xfrm>
            <a:off x="5736007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Rectangle 132"/>
              <p:cNvSpPr/>
              <p:nvPr/>
            </p:nvSpPr>
            <p:spPr>
              <a:xfrm>
                <a:off x="6042167" y="3689696"/>
                <a:ext cx="1532536" cy="1311334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Part-based representation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𝚯</m:t>
                          </m:r>
                        </m:e>
                      </m:d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167" y="3689696"/>
                <a:ext cx="1532536" cy="13113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Rectangle 133"/>
              <p:cNvSpPr/>
              <p:nvPr/>
            </p:nvSpPr>
            <p:spPr>
              <a:xfrm>
                <a:off x="7751422" y="3777370"/>
                <a:ext cx="1241485" cy="1016212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Final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Classifiers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𝑾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|…  |</m:t>
                          </m:r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2" y="3777370"/>
                <a:ext cx="1241485" cy="10162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/>
              <p:cNvSpPr txBox="1"/>
              <p:nvPr/>
            </p:nvSpPr>
            <p:spPr>
              <a:xfrm>
                <a:off x="3545586" y="5233545"/>
                <a:ext cx="3964547" cy="1521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Score of </a:t>
                </a:r>
                <a:r>
                  <a:rPr lang="en-US" i="1" dirty="0" smtClean="0">
                    <a:solidFill>
                      <a:srgbClr val="FF0000"/>
                    </a:solidFill>
                    <a:latin typeface="Calibri" panose="020F0502020204030204"/>
                  </a:rPr>
                  <a:t>p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-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libri" panose="020F0502020204030204"/>
                  </a:rPr>
                  <a:t>th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part 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classifie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r for region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: </a:t>
                </a:r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And let: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 …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86" y="5233545"/>
                <a:ext cx="3964547" cy="1521955"/>
              </a:xfrm>
              <a:prstGeom prst="rect">
                <a:avLst/>
              </a:prstGeom>
              <a:blipFill rotWithShape="0">
                <a:blip r:embed="rId7"/>
                <a:stretch>
                  <a:fillRect l="-1385" t="-2410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ight Arrow 135"/>
          <p:cNvSpPr/>
          <p:nvPr/>
        </p:nvSpPr>
        <p:spPr>
          <a:xfrm>
            <a:off x="7617352" y="4240341"/>
            <a:ext cx="89480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ight Arrow 136"/>
          <p:cNvSpPr/>
          <p:nvPr/>
        </p:nvSpPr>
        <p:spPr>
          <a:xfrm rot="5400000">
            <a:off x="1721113" y="3579007"/>
            <a:ext cx="273714" cy="12301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286" y="3254928"/>
            <a:ext cx="531455" cy="2383872"/>
          </a:xfrm>
          <a:prstGeom prst="rect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 part classifiers</a:t>
                </a:r>
                <a:endParaRPr lang="en-US" sz="1400" b="1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057449" y="1421091"/>
            <a:ext cx="2364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/>
            <a:r>
              <a:rPr lang="en-US" b="1" dirty="0" smtClean="0"/>
              <a:t>Revisit earlier slide.</a:t>
            </a:r>
            <a:endParaRPr lang="en-US" b="1" dirty="0"/>
          </a:p>
          <a:p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1C8A-F716-4B2B-AB94-D2F8AA6877DA}" type="datetime1">
              <a:rPr lang="en-US" smtClean="0"/>
              <a:t>6/28/2016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/>
            <a:r>
              <a:rPr lang="en-US" sz="4400" b="1" dirty="0">
                <a:solidFill>
                  <a:srgbClr val="4F271C">
                    <a:satMod val="130000"/>
                  </a:srgbClr>
                </a:solidFill>
              </a:rPr>
              <a:t>Contribution (</a:t>
            </a:r>
            <a:r>
              <a:rPr lang="en-US" sz="4400" b="1" dirty="0" err="1">
                <a:solidFill>
                  <a:srgbClr val="4F271C">
                    <a:satMod val="130000"/>
                  </a:srgbClr>
                </a:solidFill>
              </a:rPr>
              <a:t>SPLeaP</a:t>
            </a:r>
            <a:r>
              <a:rPr lang="en-US" sz="4400" b="1" dirty="0">
                <a:solidFill>
                  <a:srgbClr val="4F271C">
                    <a:satMod val="130000"/>
                  </a:srgbClr>
                </a:solidFill>
              </a:rPr>
              <a:t>)</a:t>
            </a:r>
            <a:endParaRPr lang="en-US" sz="2800" b="1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1223882" y="2092339"/>
            <a:ext cx="1461196" cy="1367035"/>
            <a:chOff x="1029730" y="1895733"/>
            <a:chExt cx="2183027" cy="1227952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lum brigh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30" y="1895733"/>
              <a:ext cx="2183027" cy="1227952"/>
            </a:xfrm>
            <a:prstGeom prst="rect">
              <a:avLst/>
            </a:prstGeom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7000">
                  <a:sysClr val="window" lastClr="FFFFFF"/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</p:spPr>
        </p:pic>
        <p:sp>
          <p:nvSpPr>
            <p:cNvPr id="111" name="Rectangle 110"/>
            <p:cNvSpPr/>
            <p:nvPr/>
          </p:nvSpPr>
          <p:spPr>
            <a:xfrm>
              <a:off x="2217235" y="2152422"/>
              <a:ext cx="477795" cy="321276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62328" y="2733188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30505" y="2649524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62328" y="2473697"/>
              <a:ext cx="580766" cy="36246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82442" y="271671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181328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882442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91043" y="2038375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66915" y="266754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3" name="Curved Connector 122"/>
          <p:cNvCxnSpPr/>
          <p:nvPr/>
        </p:nvCxnSpPr>
        <p:spPr>
          <a:xfrm flipV="1">
            <a:off x="2361704" y="3654667"/>
            <a:ext cx="634889" cy="704311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Curved Connector 123"/>
          <p:cNvCxnSpPr/>
          <p:nvPr/>
        </p:nvCxnSpPr>
        <p:spPr>
          <a:xfrm>
            <a:off x="2361704" y="4358978"/>
            <a:ext cx="634889" cy="1095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Curved Connector 124"/>
          <p:cNvCxnSpPr/>
          <p:nvPr/>
        </p:nvCxnSpPr>
        <p:spPr>
          <a:xfrm>
            <a:off x="2361704" y="4358978"/>
            <a:ext cx="614737" cy="72693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2996593" y="3341488"/>
            <a:ext cx="37822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Head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43353" y="4058744"/>
            <a:ext cx="36861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Body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053794" y="4776001"/>
            <a:ext cx="336577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Legs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3507896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Region Description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𝑿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 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Where, 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∈ </m:t>
                    </m:r>
                    <m:sSup>
                      <m:sSup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blipFill rotWithShape="0">
                <a:blip r:embed="rId3"/>
                <a:stretch>
                  <a:fillRect t="-4520" b="-2260"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/>
              <p:cNvSpPr/>
              <p:nvPr/>
            </p:nvSpPr>
            <p:spPr>
              <a:xfrm>
                <a:off x="3772305" y="3673987"/>
                <a:ext cx="1893040" cy="1199796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Aggregation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14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1400" b="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400" b="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05" y="3673987"/>
                <a:ext cx="1893040" cy="11997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ight Arrow 131"/>
          <p:cNvSpPr/>
          <p:nvPr/>
        </p:nvSpPr>
        <p:spPr>
          <a:xfrm>
            <a:off x="5736007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Rectangle 132"/>
              <p:cNvSpPr/>
              <p:nvPr/>
            </p:nvSpPr>
            <p:spPr>
              <a:xfrm>
                <a:off x="6042167" y="3689696"/>
                <a:ext cx="1532536" cy="1311334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Part-based representation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𝚯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𝜷</m:t>
                          </m:r>
                        </m:e>
                      </m:d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167" y="3689696"/>
                <a:ext cx="1532536" cy="13113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Rectangle 133"/>
              <p:cNvSpPr/>
              <p:nvPr/>
            </p:nvSpPr>
            <p:spPr>
              <a:xfrm>
                <a:off x="7751422" y="3777370"/>
                <a:ext cx="1241485" cy="1016212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Final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Classifiers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𝑾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|…  |</m:t>
                          </m:r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2" y="3777370"/>
                <a:ext cx="1241485" cy="10162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/>
              <p:cNvSpPr txBox="1"/>
              <p:nvPr/>
            </p:nvSpPr>
            <p:spPr>
              <a:xfrm>
                <a:off x="3545586" y="5233545"/>
                <a:ext cx="5271636" cy="1521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Score of </a:t>
                </a:r>
                <a:r>
                  <a:rPr lang="en-US" i="1" dirty="0" smtClean="0">
                    <a:solidFill>
                      <a:srgbClr val="FF0000"/>
                    </a:solidFill>
                    <a:latin typeface="Calibri" panose="020F0502020204030204"/>
                  </a:rPr>
                  <a:t>p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-</a:t>
                </a:r>
                <a:r>
                  <a:rPr lang="en-US" i="1" dirty="0" err="1" smtClean="0">
                    <a:solidFill>
                      <a:srgbClr val="FF0000"/>
                    </a:solidFill>
                    <a:latin typeface="Calibri" panose="020F0502020204030204"/>
                  </a:rPr>
                  <a:t>th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part 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classifie</a:t>
                </a:r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r for region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: </a:t>
                </a:r>
                <a:endParaRPr lang="en-US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+2)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And let: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 … 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US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86" y="5233545"/>
                <a:ext cx="5271636" cy="1521955"/>
              </a:xfrm>
              <a:prstGeom prst="rect">
                <a:avLst/>
              </a:prstGeom>
              <a:blipFill rotWithShape="0">
                <a:blip r:embed="rId7"/>
                <a:stretch>
                  <a:fillRect l="-1042" t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ight Arrow 135"/>
          <p:cNvSpPr/>
          <p:nvPr/>
        </p:nvSpPr>
        <p:spPr>
          <a:xfrm>
            <a:off x="7617352" y="4240341"/>
            <a:ext cx="89480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ight Arrow 136"/>
          <p:cNvSpPr/>
          <p:nvPr/>
        </p:nvSpPr>
        <p:spPr>
          <a:xfrm rot="5400000">
            <a:off x="1721113" y="3579007"/>
            <a:ext cx="273714" cy="12301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286" y="3254928"/>
            <a:ext cx="531455" cy="2383872"/>
          </a:xfrm>
          <a:prstGeom prst="rect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 part classifiers</a:t>
                </a:r>
                <a:endParaRPr lang="en-US" sz="1400" b="1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057449" y="1421091"/>
            <a:ext cx="44584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/>
            <a:r>
              <a:rPr lang="en-US" b="1" dirty="0" smtClean="0">
                <a:solidFill>
                  <a:srgbClr val="FF0000"/>
                </a:solidFill>
              </a:rPr>
              <a:t>1.  A </a:t>
            </a:r>
            <a:r>
              <a:rPr lang="en-US" b="1" dirty="0">
                <a:solidFill>
                  <a:srgbClr val="FF0000"/>
                </a:solidFill>
              </a:rPr>
              <a:t>boosted non-linear part </a:t>
            </a:r>
            <a:r>
              <a:rPr lang="en-US" b="1" dirty="0" smtClean="0">
                <a:solidFill>
                  <a:srgbClr val="FF0000"/>
                </a:solidFill>
              </a:rPr>
              <a:t>classifiers</a:t>
            </a:r>
            <a:r>
              <a:rPr lang="en-US" sz="1400" b="1" dirty="0" smtClean="0">
                <a:solidFill>
                  <a:srgbClr val="FF0000"/>
                </a:solidFill>
              </a:rPr>
              <a:t>.</a:t>
            </a:r>
            <a:endParaRPr lang="en-US" sz="1400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592285" y="1910861"/>
                <a:ext cx="3906454" cy="1423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Normalized weights: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nary>
                        <m:naryPr>
                          <m:chr m:val="∑"/>
                          <m:ctrlPr>
                            <a:rPr lang="en-US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US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85" y="1910861"/>
                <a:ext cx="3906454" cy="1423723"/>
              </a:xfrm>
              <a:prstGeom prst="rect">
                <a:avLst/>
              </a:prstGeom>
              <a:blipFill rotWithShape="0">
                <a:blip r:embed="rId10"/>
                <a:stretch>
                  <a:fillRect l="-1248" t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3149003" y="3343707"/>
            <a:ext cx="247135" cy="345989"/>
          </a:xfrm>
          <a:custGeom>
            <a:avLst/>
            <a:gdLst>
              <a:gd name="connsiteX0" fmla="*/ 0 w 247135"/>
              <a:gd name="connsiteY0" fmla="*/ 345989 h 345989"/>
              <a:gd name="connsiteX1" fmla="*/ 65902 w 247135"/>
              <a:gd name="connsiteY1" fmla="*/ 148281 h 345989"/>
              <a:gd name="connsiteX2" fmla="*/ 172994 w 247135"/>
              <a:gd name="connsiteY2" fmla="*/ 140043 h 345989"/>
              <a:gd name="connsiteX3" fmla="*/ 247135 w 247135"/>
              <a:gd name="connsiteY3" fmla="*/ 0 h 345989"/>
              <a:gd name="connsiteX4" fmla="*/ 247135 w 247135"/>
              <a:gd name="connsiteY4" fmla="*/ 0 h 345989"/>
              <a:gd name="connsiteX5" fmla="*/ 247135 w 247135"/>
              <a:gd name="connsiteY5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5" h="345989">
                <a:moveTo>
                  <a:pt x="0" y="345989"/>
                </a:moveTo>
                <a:cubicBezTo>
                  <a:pt x="18535" y="264297"/>
                  <a:pt x="37070" y="182605"/>
                  <a:pt x="65902" y="148281"/>
                </a:cubicBezTo>
                <a:cubicBezTo>
                  <a:pt x="94734" y="113957"/>
                  <a:pt x="142789" y="164756"/>
                  <a:pt x="172994" y="140043"/>
                </a:cubicBezTo>
                <a:cubicBezTo>
                  <a:pt x="203199" y="115330"/>
                  <a:pt x="247135" y="0"/>
                  <a:pt x="247135" y="0"/>
                </a:cubicBezTo>
                <a:lnTo>
                  <a:pt x="247135" y="0"/>
                </a:lnTo>
                <a:lnTo>
                  <a:pt x="247135" y="0"/>
                </a:lnTo>
              </a:path>
            </a:pathLst>
          </a:custGeom>
          <a:noFill/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3185703" y="4079039"/>
            <a:ext cx="247135" cy="345989"/>
          </a:xfrm>
          <a:custGeom>
            <a:avLst/>
            <a:gdLst>
              <a:gd name="connsiteX0" fmla="*/ 0 w 247135"/>
              <a:gd name="connsiteY0" fmla="*/ 345989 h 345989"/>
              <a:gd name="connsiteX1" fmla="*/ 65902 w 247135"/>
              <a:gd name="connsiteY1" fmla="*/ 148281 h 345989"/>
              <a:gd name="connsiteX2" fmla="*/ 172994 w 247135"/>
              <a:gd name="connsiteY2" fmla="*/ 140043 h 345989"/>
              <a:gd name="connsiteX3" fmla="*/ 247135 w 247135"/>
              <a:gd name="connsiteY3" fmla="*/ 0 h 345989"/>
              <a:gd name="connsiteX4" fmla="*/ 247135 w 247135"/>
              <a:gd name="connsiteY4" fmla="*/ 0 h 345989"/>
              <a:gd name="connsiteX5" fmla="*/ 247135 w 247135"/>
              <a:gd name="connsiteY5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5" h="345989">
                <a:moveTo>
                  <a:pt x="0" y="345989"/>
                </a:moveTo>
                <a:cubicBezTo>
                  <a:pt x="18535" y="264297"/>
                  <a:pt x="37070" y="182605"/>
                  <a:pt x="65902" y="148281"/>
                </a:cubicBezTo>
                <a:cubicBezTo>
                  <a:pt x="94734" y="113957"/>
                  <a:pt x="142789" y="164756"/>
                  <a:pt x="172994" y="140043"/>
                </a:cubicBezTo>
                <a:cubicBezTo>
                  <a:pt x="203199" y="115330"/>
                  <a:pt x="247135" y="0"/>
                  <a:pt x="247135" y="0"/>
                </a:cubicBezTo>
                <a:lnTo>
                  <a:pt x="247135" y="0"/>
                </a:lnTo>
                <a:lnTo>
                  <a:pt x="247135" y="0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3188081" y="4793582"/>
            <a:ext cx="247135" cy="345989"/>
          </a:xfrm>
          <a:custGeom>
            <a:avLst/>
            <a:gdLst>
              <a:gd name="connsiteX0" fmla="*/ 0 w 247135"/>
              <a:gd name="connsiteY0" fmla="*/ 345989 h 345989"/>
              <a:gd name="connsiteX1" fmla="*/ 65902 w 247135"/>
              <a:gd name="connsiteY1" fmla="*/ 148281 h 345989"/>
              <a:gd name="connsiteX2" fmla="*/ 172994 w 247135"/>
              <a:gd name="connsiteY2" fmla="*/ 140043 h 345989"/>
              <a:gd name="connsiteX3" fmla="*/ 247135 w 247135"/>
              <a:gd name="connsiteY3" fmla="*/ 0 h 345989"/>
              <a:gd name="connsiteX4" fmla="*/ 247135 w 247135"/>
              <a:gd name="connsiteY4" fmla="*/ 0 h 345989"/>
              <a:gd name="connsiteX5" fmla="*/ 247135 w 247135"/>
              <a:gd name="connsiteY5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5" h="345989">
                <a:moveTo>
                  <a:pt x="0" y="345989"/>
                </a:moveTo>
                <a:cubicBezTo>
                  <a:pt x="18535" y="264297"/>
                  <a:pt x="37070" y="182605"/>
                  <a:pt x="65902" y="148281"/>
                </a:cubicBezTo>
                <a:cubicBezTo>
                  <a:pt x="94734" y="113957"/>
                  <a:pt x="142789" y="164756"/>
                  <a:pt x="172994" y="140043"/>
                </a:cubicBezTo>
                <a:cubicBezTo>
                  <a:pt x="203199" y="115330"/>
                  <a:pt x="247135" y="0"/>
                  <a:pt x="247135" y="0"/>
                </a:cubicBezTo>
                <a:lnTo>
                  <a:pt x="247135" y="0"/>
                </a:lnTo>
                <a:lnTo>
                  <a:pt x="24713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B813-5046-43E2-9575-8044F72FCA7A}" type="datetime1">
              <a:rPr lang="en-US" smtClean="0"/>
              <a:t>6/28/2016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6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/>
            <a:r>
              <a:rPr lang="en-US" sz="4400" b="1" dirty="0">
                <a:solidFill>
                  <a:srgbClr val="4F271C">
                    <a:satMod val="130000"/>
                  </a:srgbClr>
                </a:solidFill>
              </a:rPr>
              <a:t>Contribution (</a:t>
            </a:r>
            <a:r>
              <a:rPr lang="en-US" sz="4400" b="1" dirty="0" err="1">
                <a:solidFill>
                  <a:srgbClr val="4F271C">
                    <a:satMod val="130000"/>
                  </a:srgbClr>
                </a:solidFill>
              </a:rPr>
              <a:t>SPLeaP</a:t>
            </a:r>
            <a:r>
              <a:rPr lang="en-US" sz="4400" b="1" dirty="0">
                <a:solidFill>
                  <a:srgbClr val="4F271C">
                    <a:satMod val="130000"/>
                  </a:srgbClr>
                </a:solidFill>
              </a:rPr>
              <a:t>)</a:t>
            </a:r>
            <a:endParaRPr lang="en-US" sz="2800" b="1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1223882" y="2092339"/>
            <a:ext cx="1461196" cy="1367035"/>
            <a:chOff x="1029730" y="1895733"/>
            <a:chExt cx="2183027" cy="1227952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lum brigh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30" y="1895733"/>
              <a:ext cx="2183027" cy="1227952"/>
            </a:xfrm>
            <a:prstGeom prst="rect">
              <a:avLst/>
            </a:prstGeom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7000">
                  <a:sysClr val="window" lastClr="FFFFFF"/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</p:spPr>
        </p:pic>
        <p:sp>
          <p:nvSpPr>
            <p:cNvPr id="111" name="Rectangle 110"/>
            <p:cNvSpPr/>
            <p:nvPr/>
          </p:nvSpPr>
          <p:spPr>
            <a:xfrm>
              <a:off x="2217235" y="2152422"/>
              <a:ext cx="477795" cy="321276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62328" y="2733188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30505" y="2649524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62328" y="2473697"/>
              <a:ext cx="580766" cy="36246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82442" y="271671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181328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882442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91043" y="2038375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66915" y="266754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3" name="Curved Connector 122"/>
          <p:cNvCxnSpPr/>
          <p:nvPr/>
        </p:nvCxnSpPr>
        <p:spPr>
          <a:xfrm flipV="1">
            <a:off x="2361704" y="3654667"/>
            <a:ext cx="634889" cy="704311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Curved Connector 123"/>
          <p:cNvCxnSpPr/>
          <p:nvPr/>
        </p:nvCxnSpPr>
        <p:spPr>
          <a:xfrm>
            <a:off x="2361704" y="4358978"/>
            <a:ext cx="634889" cy="1095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Curved Connector 124"/>
          <p:cNvCxnSpPr/>
          <p:nvPr/>
        </p:nvCxnSpPr>
        <p:spPr>
          <a:xfrm>
            <a:off x="2361704" y="4358978"/>
            <a:ext cx="614737" cy="72693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2996593" y="3341488"/>
            <a:ext cx="37822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Head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43353" y="4058744"/>
            <a:ext cx="36861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Body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053794" y="4776001"/>
            <a:ext cx="336577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Legs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3507896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Region Description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𝑿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 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Where, 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∈ </m:t>
                    </m:r>
                    <m:sSup>
                      <m:sSup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blipFill rotWithShape="0">
                <a:blip r:embed="rId3"/>
                <a:stretch>
                  <a:fillRect t="-4520" b="-2260"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/>
              <p:cNvSpPr/>
              <p:nvPr/>
            </p:nvSpPr>
            <p:spPr>
              <a:xfrm>
                <a:off x="3772305" y="3673987"/>
                <a:ext cx="1893040" cy="1199796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Aggregation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1400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ker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400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1400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400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05" y="3673987"/>
                <a:ext cx="1893040" cy="11997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ight Arrow 131"/>
          <p:cNvSpPr/>
          <p:nvPr/>
        </p:nvSpPr>
        <p:spPr>
          <a:xfrm>
            <a:off x="5736007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Rectangle 132"/>
              <p:cNvSpPr/>
              <p:nvPr/>
            </p:nvSpPr>
            <p:spPr>
              <a:xfrm>
                <a:off x="6042167" y="3689696"/>
                <a:ext cx="1532536" cy="1311334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Part-based representation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𝚯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𝜷</m:t>
                          </m:r>
                        </m:e>
                      </m:d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167" y="3689696"/>
                <a:ext cx="1532536" cy="13113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Rectangle 133"/>
              <p:cNvSpPr/>
              <p:nvPr/>
            </p:nvSpPr>
            <p:spPr>
              <a:xfrm>
                <a:off x="7751422" y="3777370"/>
                <a:ext cx="1241485" cy="1016212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Final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Classifiers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𝑾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|…  |</m:t>
                          </m:r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2" y="3777370"/>
                <a:ext cx="1241485" cy="10162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/>
              <p:cNvSpPr txBox="1"/>
              <p:nvPr/>
            </p:nvSpPr>
            <p:spPr>
              <a:xfrm>
                <a:off x="3545586" y="5233545"/>
                <a:ext cx="5190203" cy="1521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Score of </a:t>
                </a:r>
                <a:r>
                  <a:rPr lang="en-US" i="1" dirty="0" smtClean="0">
                    <a:solidFill>
                      <a:schemeClr val="tx1"/>
                    </a:solidFill>
                    <a:latin typeface="Calibri" panose="020F0502020204030204"/>
                  </a:rPr>
                  <a:t>p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-</a:t>
                </a:r>
                <a:r>
                  <a:rPr lang="en-US" i="1" dirty="0" err="1" smtClean="0">
                    <a:solidFill>
                      <a:schemeClr val="tx1"/>
                    </a:solidFill>
                    <a:latin typeface="Calibri" panose="020F0502020204030204"/>
                  </a:rPr>
                  <a:t>th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part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classifie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r for region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: </a:t>
                </a: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+2)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  <a:latin typeface="Calibri" panose="020F0502020204030204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And let: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…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86" y="5233545"/>
                <a:ext cx="5190203" cy="1521955"/>
              </a:xfrm>
              <a:prstGeom prst="rect">
                <a:avLst/>
              </a:prstGeom>
              <a:blipFill rotWithShape="0">
                <a:blip r:embed="rId7"/>
                <a:stretch>
                  <a:fillRect l="-1058" t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ight Arrow 135"/>
          <p:cNvSpPr/>
          <p:nvPr/>
        </p:nvSpPr>
        <p:spPr>
          <a:xfrm>
            <a:off x="7617352" y="4240341"/>
            <a:ext cx="89480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ight Arrow 136"/>
          <p:cNvSpPr/>
          <p:nvPr/>
        </p:nvSpPr>
        <p:spPr>
          <a:xfrm rot="5400000">
            <a:off x="1721113" y="3579007"/>
            <a:ext cx="273714" cy="12301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286" y="3254928"/>
            <a:ext cx="531455" cy="2383872"/>
          </a:xfrm>
          <a:prstGeom prst="rect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 part classifiers</a:t>
                </a:r>
                <a:endParaRPr lang="en-US" sz="1400" b="1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057449" y="1421091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/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  <a:r>
              <a:rPr lang="en-US" dirty="0">
                <a:solidFill>
                  <a:srgbClr val="FF0000"/>
                </a:solidFill>
              </a:rPr>
              <a:t>Parametric Soft-Max Pooling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4592285" y="1910861"/>
                <a:ext cx="3951531" cy="1423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/>
                  </a:rPr>
                  <a:t>Normalized weights: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en-US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kern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kern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en-US" i="1" ker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i="1" ker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nary>
                        <m:naryPr>
                          <m:chr m:val="∑"/>
                          <m:ctrlPr>
                            <a:rPr 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i="1" ker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r>
                            <a:rPr lang="en-US" b="0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  <a:latin typeface="Calibri" panose="020F0502020204030204"/>
                </a:endParaRPr>
              </a:p>
              <a:p>
                <a:endParaRPr lang="en-US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85" y="1910861"/>
                <a:ext cx="3951531" cy="1423723"/>
              </a:xfrm>
              <a:prstGeom prst="rect">
                <a:avLst/>
              </a:prstGeom>
              <a:blipFill rotWithShape="0">
                <a:blip r:embed="rId10"/>
                <a:stretch>
                  <a:fillRect l="-1233" t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8"/>
          <p:cNvSpPr/>
          <p:nvPr/>
        </p:nvSpPr>
        <p:spPr>
          <a:xfrm>
            <a:off x="3149003" y="3343707"/>
            <a:ext cx="247135" cy="345989"/>
          </a:xfrm>
          <a:custGeom>
            <a:avLst/>
            <a:gdLst>
              <a:gd name="connsiteX0" fmla="*/ 0 w 247135"/>
              <a:gd name="connsiteY0" fmla="*/ 345989 h 345989"/>
              <a:gd name="connsiteX1" fmla="*/ 65902 w 247135"/>
              <a:gd name="connsiteY1" fmla="*/ 148281 h 345989"/>
              <a:gd name="connsiteX2" fmla="*/ 172994 w 247135"/>
              <a:gd name="connsiteY2" fmla="*/ 140043 h 345989"/>
              <a:gd name="connsiteX3" fmla="*/ 247135 w 247135"/>
              <a:gd name="connsiteY3" fmla="*/ 0 h 345989"/>
              <a:gd name="connsiteX4" fmla="*/ 247135 w 247135"/>
              <a:gd name="connsiteY4" fmla="*/ 0 h 345989"/>
              <a:gd name="connsiteX5" fmla="*/ 247135 w 247135"/>
              <a:gd name="connsiteY5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5" h="345989">
                <a:moveTo>
                  <a:pt x="0" y="345989"/>
                </a:moveTo>
                <a:cubicBezTo>
                  <a:pt x="18535" y="264297"/>
                  <a:pt x="37070" y="182605"/>
                  <a:pt x="65902" y="148281"/>
                </a:cubicBezTo>
                <a:cubicBezTo>
                  <a:pt x="94734" y="113957"/>
                  <a:pt x="142789" y="164756"/>
                  <a:pt x="172994" y="140043"/>
                </a:cubicBezTo>
                <a:cubicBezTo>
                  <a:pt x="203199" y="115330"/>
                  <a:pt x="247135" y="0"/>
                  <a:pt x="247135" y="0"/>
                </a:cubicBezTo>
                <a:lnTo>
                  <a:pt x="247135" y="0"/>
                </a:lnTo>
                <a:lnTo>
                  <a:pt x="247135" y="0"/>
                </a:lnTo>
              </a:path>
            </a:pathLst>
          </a:custGeom>
          <a:noFill/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185703" y="4079039"/>
            <a:ext cx="247135" cy="345989"/>
          </a:xfrm>
          <a:custGeom>
            <a:avLst/>
            <a:gdLst>
              <a:gd name="connsiteX0" fmla="*/ 0 w 247135"/>
              <a:gd name="connsiteY0" fmla="*/ 345989 h 345989"/>
              <a:gd name="connsiteX1" fmla="*/ 65902 w 247135"/>
              <a:gd name="connsiteY1" fmla="*/ 148281 h 345989"/>
              <a:gd name="connsiteX2" fmla="*/ 172994 w 247135"/>
              <a:gd name="connsiteY2" fmla="*/ 140043 h 345989"/>
              <a:gd name="connsiteX3" fmla="*/ 247135 w 247135"/>
              <a:gd name="connsiteY3" fmla="*/ 0 h 345989"/>
              <a:gd name="connsiteX4" fmla="*/ 247135 w 247135"/>
              <a:gd name="connsiteY4" fmla="*/ 0 h 345989"/>
              <a:gd name="connsiteX5" fmla="*/ 247135 w 247135"/>
              <a:gd name="connsiteY5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5" h="345989">
                <a:moveTo>
                  <a:pt x="0" y="345989"/>
                </a:moveTo>
                <a:cubicBezTo>
                  <a:pt x="18535" y="264297"/>
                  <a:pt x="37070" y="182605"/>
                  <a:pt x="65902" y="148281"/>
                </a:cubicBezTo>
                <a:cubicBezTo>
                  <a:pt x="94734" y="113957"/>
                  <a:pt x="142789" y="164756"/>
                  <a:pt x="172994" y="140043"/>
                </a:cubicBezTo>
                <a:cubicBezTo>
                  <a:pt x="203199" y="115330"/>
                  <a:pt x="247135" y="0"/>
                  <a:pt x="247135" y="0"/>
                </a:cubicBezTo>
                <a:lnTo>
                  <a:pt x="247135" y="0"/>
                </a:lnTo>
                <a:lnTo>
                  <a:pt x="247135" y="0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188081" y="4793582"/>
            <a:ext cx="247135" cy="345989"/>
          </a:xfrm>
          <a:custGeom>
            <a:avLst/>
            <a:gdLst>
              <a:gd name="connsiteX0" fmla="*/ 0 w 247135"/>
              <a:gd name="connsiteY0" fmla="*/ 345989 h 345989"/>
              <a:gd name="connsiteX1" fmla="*/ 65902 w 247135"/>
              <a:gd name="connsiteY1" fmla="*/ 148281 h 345989"/>
              <a:gd name="connsiteX2" fmla="*/ 172994 w 247135"/>
              <a:gd name="connsiteY2" fmla="*/ 140043 h 345989"/>
              <a:gd name="connsiteX3" fmla="*/ 247135 w 247135"/>
              <a:gd name="connsiteY3" fmla="*/ 0 h 345989"/>
              <a:gd name="connsiteX4" fmla="*/ 247135 w 247135"/>
              <a:gd name="connsiteY4" fmla="*/ 0 h 345989"/>
              <a:gd name="connsiteX5" fmla="*/ 247135 w 247135"/>
              <a:gd name="connsiteY5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5" h="345989">
                <a:moveTo>
                  <a:pt x="0" y="345989"/>
                </a:moveTo>
                <a:cubicBezTo>
                  <a:pt x="18535" y="264297"/>
                  <a:pt x="37070" y="182605"/>
                  <a:pt x="65902" y="148281"/>
                </a:cubicBezTo>
                <a:cubicBezTo>
                  <a:pt x="94734" y="113957"/>
                  <a:pt x="142789" y="164756"/>
                  <a:pt x="172994" y="140043"/>
                </a:cubicBezTo>
                <a:cubicBezTo>
                  <a:pt x="203199" y="115330"/>
                  <a:pt x="247135" y="0"/>
                  <a:pt x="247135" y="0"/>
                </a:cubicBezTo>
                <a:lnTo>
                  <a:pt x="247135" y="0"/>
                </a:lnTo>
                <a:lnTo>
                  <a:pt x="24713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4B3-5619-4BE7-A349-3BE2DCA2BCE8}" type="datetime1">
              <a:rPr lang="en-US" smtClean="0"/>
              <a:t>6/28/2016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/>
            <a:r>
              <a:rPr lang="en-US" sz="4400" b="1" dirty="0">
                <a:solidFill>
                  <a:srgbClr val="4F271C">
                    <a:satMod val="130000"/>
                  </a:srgbClr>
                </a:solidFill>
              </a:rPr>
              <a:t>Contribution (</a:t>
            </a:r>
            <a:r>
              <a:rPr lang="en-US" sz="4400" b="1" dirty="0" err="1">
                <a:solidFill>
                  <a:srgbClr val="4F271C">
                    <a:satMod val="130000"/>
                  </a:srgbClr>
                </a:solidFill>
              </a:rPr>
              <a:t>SPLeaP</a:t>
            </a:r>
            <a:r>
              <a:rPr lang="en-US" sz="4400" b="1" dirty="0">
                <a:solidFill>
                  <a:srgbClr val="4F271C">
                    <a:satMod val="130000"/>
                  </a:srgbClr>
                </a:solidFill>
              </a:rPr>
              <a:t>)</a:t>
            </a:r>
            <a:endParaRPr lang="en-US" sz="2800" b="1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1223882" y="2092339"/>
            <a:ext cx="1461196" cy="1367035"/>
            <a:chOff x="1029730" y="1895733"/>
            <a:chExt cx="2183027" cy="1227952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lum brigh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30" y="1895733"/>
              <a:ext cx="2183027" cy="1227952"/>
            </a:xfrm>
            <a:prstGeom prst="rect">
              <a:avLst/>
            </a:prstGeom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7000">
                  <a:sysClr val="window" lastClr="FFFFFF"/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</p:spPr>
        </p:pic>
        <p:sp>
          <p:nvSpPr>
            <p:cNvPr id="111" name="Rectangle 110"/>
            <p:cNvSpPr/>
            <p:nvPr/>
          </p:nvSpPr>
          <p:spPr>
            <a:xfrm>
              <a:off x="2217235" y="2152422"/>
              <a:ext cx="477795" cy="321276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62328" y="2733188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30505" y="2649524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62328" y="2473697"/>
              <a:ext cx="580766" cy="36246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82442" y="271671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181328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882442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91043" y="2038375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66915" y="266754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3" name="Curved Connector 122"/>
          <p:cNvCxnSpPr/>
          <p:nvPr/>
        </p:nvCxnSpPr>
        <p:spPr>
          <a:xfrm flipV="1">
            <a:off x="2361704" y="3654667"/>
            <a:ext cx="634889" cy="704311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Curved Connector 123"/>
          <p:cNvCxnSpPr/>
          <p:nvPr/>
        </p:nvCxnSpPr>
        <p:spPr>
          <a:xfrm>
            <a:off x="2361704" y="4358978"/>
            <a:ext cx="634889" cy="1095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Curved Connector 124"/>
          <p:cNvCxnSpPr/>
          <p:nvPr/>
        </p:nvCxnSpPr>
        <p:spPr>
          <a:xfrm>
            <a:off x="2361704" y="4358978"/>
            <a:ext cx="614737" cy="72693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2996593" y="3341488"/>
            <a:ext cx="37822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Head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43353" y="4058744"/>
            <a:ext cx="36861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Body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053794" y="4776001"/>
            <a:ext cx="336577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Legs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3507896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Region Description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𝑿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 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Where, 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∈ </m:t>
                    </m:r>
                    <m:sSup>
                      <m:sSup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blipFill rotWithShape="0">
                <a:blip r:embed="rId3"/>
                <a:stretch>
                  <a:fillRect t="-4520" b="-2260"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/>
              <p:cNvSpPr/>
              <p:nvPr/>
            </p:nvSpPr>
            <p:spPr>
              <a:xfrm>
                <a:off x="3772305" y="3673987"/>
                <a:ext cx="1893040" cy="1199796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Aggregation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 ker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1400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ker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4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4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en-US" sz="14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14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4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en-US" sz="14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14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4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4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4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14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sSub>
                                <m:sSubPr>
                                  <m:ctrlPr>
                                    <a:rPr lang="en-US" sz="14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14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305" y="3673987"/>
                <a:ext cx="1893040" cy="11997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ight Arrow 131"/>
          <p:cNvSpPr/>
          <p:nvPr/>
        </p:nvSpPr>
        <p:spPr>
          <a:xfrm>
            <a:off x="5736007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Rectangle 132"/>
              <p:cNvSpPr/>
              <p:nvPr/>
            </p:nvSpPr>
            <p:spPr>
              <a:xfrm>
                <a:off x="6042167" y="3689696"/>
                <a:ext cx="1532536" cy="1311334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Part-based representation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𝚯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𝜷</m:t>
                          </m:r>
                        </m:e>
                      </m:d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167" y="3689696"/>
                <a:ext cx="1532536" cy="13113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Rectangle 133"/>
              <p:cNvSpPr/>
              <p:nvPr/>
            </p:nvSpPr>
            <p:spPr>
              <a:xfrm>
                <a:off x="7751422" y="3777370"/>
                <a:ext cx="1241485" cy="1016212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Final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Classifiers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𝑾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|…  |</m:t>
                          </m:r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2" y="3777370"/>
                <a:ext cx="1241485" cy="10162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/>
              <p:cNvSpPr txBox="1"/>
              <p:nvPr/>
            </p:nvSpPr>
            <p:spPr>
              <a:xfrm>
                <a:off x="3545586" y="5233545"/>
                <a:ext cx="5190203" cy="1521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Score of </a:t>
                </a:r>
                <a:r>
                  <a:rPr lang="en-US" i="1" dirty="0" smtClean="0">
                    <a:solidFill>
                      <a:schemeClr val="tx1"/>
                    </a:solidFill>
                    <a:latin typeface="Calibri" panose="020F0502020204030204"/>
                  </a:rPr>
                  <a:t>p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-</a:t>
                </a:r>
                <a:r>
                  <a:rPr lang="en-US" i="1" dirty="0" err="1" smtClean="0">
                    <a:solidFill>
                      <a:schemeClr val="tx1"/>
                    </a:solidFill>
                    <a:latin typeface="Calibri" panose="020F0502020204030204"/>
                  </a:rPr>
                  <a:t>th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part 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classifie</a:t>
                </a:r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r for region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: </a:t>
                </a:r>
                <a:endParaRPr lang="en-US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nary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+2)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  <a:latin typeface="Calibri" panose="020F0502020204030204"/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  <a:latin typeface="Calibri" panose="020F0502020204030204"/>
                  </a:rPr>
                  <a:t>And let: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… 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  <a:p>
                <a:endParaRPr lang="en-US" dirty="0">
                  <a:solidFill>
                    <a:schemeClr val="tx1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86" y="5233545"/>
                <a:ext cx="5190203" cy="1521955"/>
              </a:xfrm>
              <a:prstGeom prst="rect">
                <a:avLst/>
              </a:prstGeom>
              <a:blipFill rotWithShape="0">
                <a:blip r:embed="rId7"/>
                <a:stretch>
                  <a:fillRect l="-1058" t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ight Arrow 135"/>
          <p:cNvSpPr/>
          <p:nvPr/>
        </p:nvSpPr>
        <p:spPr>
          <a:xfrm>
            <a:off x="7617352" y="4240341"/>
            <a:ext cx="89480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ight Arrow 136"/>
          <p:cNvSpPr/>
          <p:nvPr/>
        </p:nvSpPr>
        <p:spPr>
          <a:xfrm rot="5400000">
            <a:off x="1721113" y="3579007"/>
            <a:ext cx="273714" cy="12301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286" y="3254928"/>
            <a:ext cx="531455" cy="2383872"/>
          </a:xfrm>
          <a:prstGeom prst="rect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 part classifiers</a:t>
                </a:r>
                <a:endParaRPr lang="en-US" sz="1400" b="1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 38"/>
          <p:cNvSpPr/>
          <p:nvPr/>
        </p:nvSpPr>
        <p:spPr>
          <a:xfrm>
            <a:off x="3149003" y="3343707"/>
            <a:ext cx="247135" cy="345989"/>
          </a:xfrm>
          <a:custGeom>
            <a:avLst/>
            <a:gdLst>
              <a:gd name="connsiteX0" fmla="*/ 0 w 247135"/>
              <a:gd name="connsiteY0" fmla="*/ 345989 h 345989"/>
              <a:gd name="connsiteX1" fmla="*/ 65902 w 247135"/>
              <a:gd name="connsiteY1" fmla="*/ 148281 h 345989"/>
              <a:gd name="connsiteX2" fmla="*/ 172994 w 247135"/>
              <a:gd name="connsiteY2" fmla="*/ 140043 h 345989"/>
              <a:gd name="connsiteX3" fmla="*/ 247135 w 247135"/>
              <a:gd name="connsiteY3" fmla="*/ 0 h 345989"/>
              <a:gd name="connsiteX4" fmla="*/ 247135 w 247135"/>
              <a:gd name="connsiteY4" fmla="*/ 0 h 345989"/>
              <a:gd name="connsiteX5" fmla="*/ 247135 w 247135"/>
              <a:gd name="connsiteY5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5" h="345989">
                <a:moveTo>
                  <a:pt x="0" y="345989"/>
                </a:moveTo>
                <a:cubicBezTo>
                  <a:pt x="18535" y="264297"/>
                  <a:pt x="37070" y="182605"/>
                  <a:pt x="65902" y="148281"/>
                </a:cubicBezTo>
                <a:cubicBezTo>
                  <a:pt x="94734" y="113957"/>
                  <a:pt x="142789" y="164756"/>
                  <a:pt x="172994" y="140043"/>
                </a:cubicBezTo>
                <a:cubicBezTo>
                  <a:pt x="203199" y="115330"/>
                  <a:pt x="247135" y="0"/>
                  <a:pt x="247135" y="0"/>
                </a:cubicBezTo>
                <a:lnTo>
                  <a:pt x="247135" y="0"/>
                </a:lnTo>
                <a:lnTo>
                  <a:pt x="247135" y="0"/>
                </a:lnTo>
              </a:path>
            </a:pathLst>
          </a:custGeom>
          <a:noFill/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3185703" y="4079039"/>
            <a:ext cx="247135" cy="345989"/>
          </a:xfrm>
          <a:custGeom>
            <a:avLst/>
            <a:gdLst>
              <a:gd name="connsiteX0" fmla="*/ 0 w 247135"/>
              <a:gd name="connsiteY0" fmla="*/ 345989 h 345989"/>
              <a:gd name="connsiteX1" fmla="*/ 65902 w 247135"/>
              <a:gd name="connsiteY1" fmla="*/ 148281 h 345989"/>
              <a:gd name="connsiteX2" fmla="*/ 172994 w 247135"/>
              <a:gd name="connsiteY2" fmla="*/ 140043 h 345989"/>
              <a:gd name="connsiteX3" fmla="*/ 247135 w 247135"/>
              <a:gd name="connsiteY3" fmla="*/ 0 h 345989"/>
              <a:gd name="connsiteX4" fmla="*/ 247135 w 247135"/>
              <a:gd name="connsiteY4" fmla="*/ 0 h 345989"/>
              <a:gd name="connsiteX5" fmla="*/ 247135 w 247135"/>
              <a:gd name="connsiteY5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5" h="345989">
                <a:moveTo>
                  <a:pt x="0" y="345989"/>
                </a:moveTo>
                <a:cubicBezTo>
                  <a:pt x="18535" y="264297"/>
                  <a:pt x="37070" y="182605"/>
                  <a:pt x="65902" y="148281"/>
                </a:cubicBezTo>
                <a:cubicBezTo>
                  <a:pt x="94734" y="113957"/>
                  <a:pt x="142789" y="164756"/>
                  <a:pt x="172994" y="140043"/>
                </a:cubicBezTo>
                <a:cubicBezTo>
                  <a:pt x="203199" y="115330"/>
                  <a:pt x="247135" y="0"/>
                  <a:pt x="247135" y="0"/>
                </a:cubicBezTo>
                <a:lnTo>
                  <a:pt x="247135" y="0"/>
                </a:lnTo>
                <a:lnTo>
                  <a:pt x="247135" y="0"/>
                </a:lnTo>
              </a:path>
            </a:pathLst>
          </a:custGeom>
          <a:noFill/>
          <a:ln w="38100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3188081" y="4793582"/>
            <a:ext cx="247135" cy="345989"/>
          </a:xfrm>
          <a:custGeom>
            <a:avLst/>
            <a:gdLst>
              <a:gd name="connsiteX0" fmla="*/ 0 w 247135"/>
              <a:gd name="connsiteY0" fmla="*/ 345989 h 345989"/>
              <a:gd name="connsiteX1" fmla="*/ 65902 w 247135"/>
              <a:gd name="connsiteY1" fmla="*/ 148281 h 345989"/>
              <a:gd name="connsiteX2" fmla="*/ 172994 w 247135"/>
              <a:gd name="connsiteY2" fmla="*/ 140043 h 345989"/>
              <a:gd name="connsiteX3" fmla="*/ 247135 w 247135"/>
              <a:gd name="connsiteY3" fmla="*/ 0 h 345989"/>
              <a:gd name="connsiteX4" fmla="*/ 247135 w 247135"/>
              <a:gd name="connsiteY4" fmla="*/ 0 h 345989"/>
              <a:gd name="connsiteX5" fmla="*/ 247135 w 247135"/>
              <a:gd name="connsiteY5" fmla="*/ 0 h 345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135" h="345989">
                <a:moveTo>
                  <a:pt x="0" y="345989"/>
                </a:moveTo>
                <a:cubicBezTo>
                  <a:pt x="18535" y="264297"/>
                  <a:pt x="37070" y="182605"/>
                  <a:pt x="65902" y="148281"/>
                </a:cubicBezTo>
                <a:cubicBezTo>
                  <a:pt x="94734" y="113957"/>
                  <a:pt x="142789" y="164756"/>
                  <a:pt x="172994" y="140043"/>
                </a:cubicBezTo>
                <a:cubicBezTo>
                  <a:pt x="203199" y="115330"/>
                  <a:pt x="247135" y="0"/>
                  <a:pt x="247135" y="0"/>
                </a:cubicBezTo>
                <a:lnTo>
                  <a:pt x="247135" y="0"/>
                </a:lnTo>
                <a:lnTo>
                  <a:pt x="24713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3006364" y="1829317"/>
                <a:ext cx="5822389" cy="110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latin typeface="Calibri" panose="020F0502020204030204"/>
                  </a:rPr>
                  <a:t>Objective:</a:t>
                </a:r>
              </a:p>
              <a:p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L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earn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14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  <m:r>
                          <a:rPr lang="en-US" sz="14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using</a:t>
                </a:r>
                <a:r>
                  <a:rPr lang="en-US" sz="1400" i="1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with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1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1, …, 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1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ooling parameter</a:t>
                </a:r>
                <a:r>
                  <a:rPr lang="en-US" sz="1400" kern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1" i="1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sz="1400" b="1" i="0" kern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400" b="1" i="0" kern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 kern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kern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400" b="1" i="1" kern="0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4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sz="14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sup>
                    </m:sSubSup>
                  </m:oMath>
                </a14:m>
                <a:r>
                  <a:rPr lang="en-US" sz="1400" b="1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endParaRPr lang="en-US" sz="1400" b="1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364" y="1829317"/>
                <a:ext cx="5822389" cy="1103122"/>
              </a:xfrm>
              <a:prstGeom prst="rect">
                <a:avLst/>
              </a:prstGeom>
              <a:blipFill rotWithShape="0">
                <a:blip r:embed="rId10"/>
                <a:stretch>
                  <a:fillRect l="-314" t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43AEC-BFEE-49B8-BAE1-F97B9EAF5CBD}" type="datetime1">
              <a:rPr lang="en-US" smtClean="0"/>
              <a:t>6/28/2016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Contribution </a:t>
            </a:r>
            <a:r>
              <a:rPr lang="en-US" sz="4000" b="1" dirty="0"/>
              <a:t>(</a:t>
            </a:r>
            <a:r>
              <a:rPr lang="en-US" sz="4000" b="1" dirty="0" err="1"/>
              <a:t>SPLeaP</a:t>
            </a:r>
            <a:r>
              <a:rPr lang="en-US" sz="4000" b="1" dirty="0"/>
              <a:t>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US" sz="1800" b="1" dirty="0" smtClean="0"/>
                  <a:t>Multi-Class Classification Loss:</a:t>
                </a:r>
              </a:p>
              <a:p>
                <a:pPr marL="82296" indent="0">
                  <a:buNone/>
                </a:pPr>
                <a:endParaRPr lang="en-US" sz="1800" dirty="0"/>
              </a:p>
              <a:p>
                <a:pPr marL="82296" indent="0">
                  <a:buNone/>
                </a:pPr>
                <a:r>
                  <a:rPr lang="en-US" sz="1800" dirty="0" smtClean="0"/>
                  <a:t>Using Logistic regression, class label for input image </a:t>
                </a:r>
                <a14:m>
                  <m:oMath xmlns:m="http://schemas.openxmlformats.org/officeDocument/2006/math">
                    <m:r>
                      <a:rPr lang="en-US" sz="1800" b="1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dirty="0" smtClean="0"/>
                  <a:t> is predicted as: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endChr m:val="|"/>
                          <m:ctrlPr>
                            <a:rPr lang="en-US" sz="180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sz="1800" b="1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1800" b="1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800" b="1" i="0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 sz="1800" b="1" i="0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sz="1800" b="1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1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1800" b="1" i="1" kern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1800" b="1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kern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sz="1800" b="1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18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sz="18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bSup>
                              <m:r>
                                <a:rPr lang="en-US" sz="1800" b="1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18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sz="18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n-US" sz="1800" b="1" i="0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  <m:r>
                                    <a:rPr lang="en-US" sz="1800" b="1" i="0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8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1800" b="1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8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p>
                            <m:e>
                              <m:r>
                                <a:rPr lang="en-US" sz="1800" b="0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𝑒𝑥𝑝</m:t>
                              </m:r>
                              <m:d>
                                <m:dPr>
                                  <m:ctrlPr>
                                    <a:rPr lang="en-US" sz="18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sz="1800" b="1" i="1" kern="0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sub>
                                    <m:sup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  <m:r>
                                    <a:rPr lang="en-US" sz="1800" b="1" i="1" kern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b="1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b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1800" b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sz="1800" dirty="0" smtClean="0"/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800" b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r>
                                <a:rPr lang="en-US" sz="1800" b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en-US" sz="18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b="1" i="1" ker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𝑾</m:t>
                              </m:r>
                            </m:lim>
                          </m:limLow>
                        </m:fName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</m:d>
                                  <m:func>
                                    <m:func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1800" b="0" i="0" smtClean="0"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lang="en-US" sz="1800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𝑃𝑟</m:t>
                                      </m:r>
                                      <m:d>
                                        <m:dPr>
                                          <m:endChr m:val="|"/>
                                          <m:ctrlPr>
                                            <a:rPr lang="en-US" sz="18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d>
                                      <m:sSub>
                                        <m:sSubPr>
                                          <m:ctrlPr>
                                            <a:rPr lang="en-US" sz="1800" b="1" i="1" kern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1" i="1" ker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𝑿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kern="0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b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  <m:r>
                                        <a:rPr lang="en-US" sz="1800" b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  <m:r>
                                        <a:rPr lang="en-US" sz="1800" b="1" i="1" ker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0" smtClean="0">
                                          <a:latin typeface="Cambria Math" panose="02040503050406030204" pitchFamily="18" charset="0"/>
                                        </a:rPr>
                                        <m:t>𝚯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1" i="1" smtClea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800" dirty="0" smtClean="0"/>
              </a:p>
              <a:p>
                <a:pPr marL="82296" indent="0">
                  <a:buNone/>
                </a:pPr>
                <a:endParaRPr lang="en-US" sz="1400" dirty="0"/>
              </a:p>
              <a:p>
                <a:pPr marL="82296" indent="0">
                  <a:buNone/>
                </a:pPr>
                <a:endParaRPr lang="en-US" sz="1400" dirty="0"/>
              </a:p>
              <a:p>
                <a:pPr marL="82296" indent="0">
                  <a:buNone/>
                </a:pPr>
                <a:endParaRPr lang="en-US" sz="1400" dirty="0" smtClean="0"/>
              </a:p>
              <a:p>
                <a:pPr marL="82296" indent="0">
                  <a:buNone/>
                </a:pPr>
                <a:endParaRPr lang="en-US" sz="1400" dirty="0"/>
              </a:p>
              <a:p>
                <a:pPr marL="82296" indent="0">
                  <a:buNone/>
                </a:pPr>
                <a:endParaRPr lang="en-US" sz="1400" dirty="0" smtClean="0"/>
              </a:p>
              <a:p>
                <a:pPr marL="82296" indent="0">
                  <a:buNone/>
                </a:pPr>
                <a:endParaRPr lang="en-US" sz="1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F7AD9-5058-4943-B963-2A553C967F85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Outline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Background: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Part-Based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Models ( PBMs )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in context of Image Classification.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Motivation and Challenges.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Prior works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en-US" sz="7200" b="1" dirty="0">
                <a:solidFill>
                  <a:schemeClr val="bg1">
                    <a:lumMod val="85000"/>
                  </a:schemeClr>
                </a:solidFill>
              </a:rPr>
              <a:t>Our Method: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Novel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joint learning framework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for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learning parameters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in PBMs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7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Contribution:</a:t>
            </a:r>
            <a:endParaRPr lang="en-US" sz="7200" b="1" dirty="0">
              <a:solidFill>
                <a:schemeClr val="bg1">
                  <a:lumMod val="8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A boosted non-linear part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classifiers.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Parametric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Soft-Max Pooling.</a:t>
            </a:r>
          </a:p>
          <a:p>
            <a:pPr marL="82296" indent="0">
              <a:buNone/>
            </a:pPr>
            <a:r>
              <a:rPr lang="en-US" sz="7200" b="1" dirty="0" smtClean="0"/>
              <a:t>Results</a:t>
            </a:r>
            <a:r>
              <a:rPr lang="en-US" sz="7200" b="1" dirty="0" smtClean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Datasets (Pascal VOC, MITindoor67 and Willow actions).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Comparison to prior SOA approaches.</a:t>
            </a:r>
            <a:endParaRPr lang="en-US" sz="7200" b="1" dirty="0" smtClean="0"/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Extensions</a:t>
            </a:r>
            <a:endParaRPr lang="en-US" sz="7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70966" lvl="1" indent="-514350">
              <a:buFont typeface="+mj-lt"/>
              <a:buAutoNum type="alphaLcParenR"/>
            </a:pPr>
            <a:endParaRPr lang="en-US" sz="1000" dirty="0" smtClean="0"/>
          </a:p>
          <a:p>
            <a:pPr marL="82296" indent="0">
              <a:buNone/>
            </a:pPr>
            <a:endParaRPr lang="en-US" sz="1400" b="1" dirty="0" smtClean="0"/>
          </a:p>
          <a:p>
            <a:pPr marL="82296" indent="0">
              <a:buNone/>
            </a:pPr>
            <a:endParaRPr lang="en-US" sz="1400" b="1" dirty="0"/>
          </a:p>
          <a:p>
            <a:pPr marL="82296" indent="0">
              <a:buNone/>
            </a:pPr>
            <a:endParaRPr lang="en-US" sz="600" dirty="0"/>
          </a:p>
          <a:p>
            <a:pPr marL="603504" lvl="2" indent="0">
              <a:buNone/>
            </a:pPr>
            <a:endParaRPr lang="en-US" dirty="0" smtClean="0"/>
          </a:p>
          <a:p>
            <a:pPr marL="603504" lvl="2" indent="0">
              <a:buNone/>
            </a:pPr>
            <a:r>
              <a:rPr lang="en-US" dirty="0" smtClean="0"/>
              <a:t>												</a:t>
            </a:r>
          </a:p>
          <a:p>
            <a:pPr marL="928116" lvl="1" indent="-571500">
              <a:buFont typeface="+mj-lt"/>
              <a:buAutoNum type="alphaLcPeriod"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79EB-3DB4-448F-B956-7AF54524575B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1800" b="1" dirty="0" smtClean="0"/>
              <a:t>Datasets: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Pascal-VOC-2007 (20 classes) - animals </a:t>
            </a:r>
            <a:r>
              <a:rPr lang="en-US" sz="1800" dirty="0"/>
              <a:t>(e.g., dog, cat), vehicles (e.g., </a:t>
            </a:r>
            <a:r>
              <a:rPr lang="en-US" sz="1800" dirty="0" err="1"/>
              <a:t>aeroplane</a:t>
            </a:r>
            <a:r>
              <a:rPr lang="en-US" sz="1800" dirty="0"/>
              <a:t>, car) </a:t>
            </a:r>
            <a:r>
              <a:rPr lang="en-US" sz="1800" dirty="0" smtClean="0"/>
              <a:t>and other </a:t>
            </a:r>
            <a:r>
              <a:rPr lang="en-US" sz="1800" dirty="0"/>
              <a:t>manufactured objects (e.g., </a:t>
            </a:r>
            <a:r>
              <a:rPr lang="en-US" sz="1800" dirty="0" err="1"/>
              <a:t>tv</a:t>
            </a:r>
            <a:r>
              <a:rPr lang="en-US" sz="1800" dirty="0"/>
              <a:t> monitor, chair</a:t>
            </a:r>
            <a:r>
              <a:rPr lang="en-US" sz="1800" dirty="0" smtClean="0"/>
              <a:t>). 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/>
              <a:t>MIT Indoor </a:t>
            </a:r>
            <a:r>
              <a:rPr lang="en-US" sz="1800" dirty="0" smtClean="0"/>
              <a:t>67 (67 </a:t>
            </a:r>
            <a:r>
              <a:rPr lang="en-US" sz="1800" dirty="0"/>
              <a:t>classes) </a:t>
            </a:r>
            <a:r>
              <a:rPr lang="en-US" sz="1800" dirty="0" smtClean="0"/>
              <a:t>- </a:t>
            </a:r>
            <a:r>
              <a:rPr lang="en-US" sz="1800" dirty="0"/>
              <a:t>e.g</a:t>
            </a:r>
            <a:r>
              <a:rPr lang="en-US" sz="1800" dirty="0" smtClean="0"/>
              <a:t>., nursery</a:t>
            </a:r>
            <a:r>
              <a:rPr lang="en-US" sz="1800" dirty="0"/>
              <a:t>, movie theater, casino or meeting </a:t>
            </a:r>
            <a:r>
              <a:rPr lang="en-US" sz="1800" dirty="0" smtClean="0"/>
              <a:t>room.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/>
              <a:t>Willow </a:t>
            </a:r>
            <a:r>
              <a:rPr lang="en-US" sz="1800" dirty="0" smtClean="0"/>
              <a:t>dataset (7 classes) – e.g. play instrument, walk.</a:t>
            </a:r>
          </a:p>
          <a:p>
            <a:pPr marL="82296" indent="0">
              <a:buNone/>
            </a:pPr>
            <a:r>
              <a:rPr lang="en-US" sz="1800" b="1" dirty="0" smtClean="0"/>
              <a:t>Performance measure: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/>
              <a:t>m</a:t>
            </a:r>
            <a:r>
              <a:rPr lang="en-US" sz="1800" dirty="0" smtClean="0"/>
              <a:t>ean Average Precision (</a:t>
            </a:r>
            <a:r>
              <a:rPr lang="en-US" sz="1800" i="1" dirty="0" err="1" smtClean="0"/>
              <a:t>mAP</a:t>
            </a:r>
            <a:r>
              <a:rPr lang="en-US" sz="1800" dirty="0" smtClean="0"/>
              <a:t>) for Pascal-VOC and Willow.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Accuracy (</a:t>
            </a:r>
            <a:r>
              <a:rPr lang="en-US" sz="1800" i="1" dirty="0" err="1" smtClean="0"/>
              <a:t>acc</a:t>
            </a:r>
            <a:r>
              <a:rPr lang="en-US" sz="1800" dirty="0" smtClean="0"/>
              <a:t>) for MIT dataset.</a:t>
            </a:r>
          </a:p>
          <a:p>
            <a:pPr marL="82296" indent="0">
              <a:buNone/>
            </a:pPr>
            <a:r>
              <a:rPr lang="en-US" sz="1800" b="1" dirty="0" smtClean="0"/>
              <a:t>Region proposal schemes:  </a:t>
            </a:r>
            <a:r>
              <a:rPr lang="en-US" sz="1800" dirty="0" smtClean="0"/>
              <a:t>Selective search, dense sampling.</a:t>
            </a:r>
          </a:p>
          <a:p>
            <a:pPr marL="82296" indent="0">
              <a:buNone/>
            </a:pPr>
            <a:r>
              <a:rPr lang="en-US" sz="1800" b="1" dirty="0" smtClean="0"/>
              <a:t>Region feature extraction:</a:t>
            </a:r>
          </a:p>
          <a:p>
            <a:r>
              <a:rPr lang="en-US" sz="1800" dirty="0" smtClean="0"/>
              <a:t>128-D from 13-layer arch (VGG-128)</a:t>
            </a:r>
          </a:p>
          <a:p>
            <a:r>
              <a:rPr lang="en-US" sz="1800" dirty="0" smtClean="0"/>
              <a:t>4096-D </a:t>
            </a:r>
            <a:r>
              <a:rPr lang="en-US" sz="1800" dirty="0"/>
              <a:t>from </a:t>
            </a:r>
            <a:r>
              <a:rPr lang="en-US" sz="1800" dirty="0" smtClean="0"/>
              <a:t>16-layer </a:t>
            </a:r>
            <a:r>
              <a:rPr lang="en-US" sz="1800" dirty="0"/>
              <a:t>architecture </a:t>
            </a:r>
            <a:r>
              <a:rPr lang="en-US" sz="1800" dirty="0" smtClean="0"/>
              <a:t>(VD-16)</a:t>
            </a:r>
          </a:p>
          <a:p>
            <a:r>
              <a:rPr lang="en-US" sz="1800" dirty="0" err="1"/>
              <a:t>Krizhevsky's</a:t>
            </a:r>
            <a:r>
              <a:rPr lang="en-US" sz="1800" dirty="0"/>
              <a:t> architecture </a:t>
            </a:r>
            <a:r>
              <a:rPr lang="en-US" sz="1800" dirty="0" smtClean="0"/>
              <a:t>pre-trained </a:t>
            </a:r>
            <a:r>
              <a:rPr lang="en-US" sz="1800" dirty="0"/>
              <a:t>using ImageNet </a:t>
            </a:r>
            <a:r>
              <a:rPr lang="en-US" sz="1800" dirty="0" smtClean="0"/>
              <a:t>+ Places </a:t>
            </a:r>
            <a:r>
              <a:rPr lang="en-US" sz="1800" dirty="0"/>
              <a:t>database (</a:t>
            </a:r>
            <a:r>
              <a:rPr lang="en-US" sz="1800" dirty="0" err="1"/>
              <a:t>HybridCNN</a:t>
            </a:r>
            <a:r>
              <a:rPr lang="en-US" sz="1800" dirty="0"/>
              <a:t>).</a:t>
            </a:r>
            <a:endParaRPr lang="en-US" sz="1800" dirty="0"/>
          </a:p>
          <a:p>
            <a:endParaRPr lang="en-US" sz="1800" b="1" dirty="0" smtClean="0"/>
          </a:p>
          <a:p>
            <a:pPr marL="482346" indent="-400050">
              <a:buFont typeface="+mj-lt"/>
              <a:buAutoNum type="romanLcPeriod"/>
            </a:pPr>
            <a:endParaRPr lang="en-US" sz="1800" dirty="0" smtClean="0"/>
          </a:p>
          <a:p>
            <a:pPr marL="82296" indent="0">
              <a:buNone/>
            </a:pPr>
            <a:endParaRPr lang="en-US" sz="18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39A6-FC2A-4F4C-AF27-88EDEB275873}" type="datetime1">
              <a:rPr lang="en-US" smtClean="0"/>
              <a:t>6/28/2016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800" b="1" dirty="0" smtClean="0"/>
              <a:t>Pascal-VOC-2007</a:t>
            </a:r>
          </a:p>
          <a:p>
            <a:pPr marL="482346" indent="-400050">
              <a:buFont typeface="+mj-lt"/>
              <a:buAutoNum type="romanLcPeriod"/>
            </a:pPr>
            <a:endParaRPr lang="en-US" sz="1800" dirty="0" smtClean="0"/>
          </a:p>
          <a:p>
            <a:pPr marL="82296" indent="0">
              <a:buNone/>
            </a:pPr>
            <a:endParaRPr lang="en-US" sz="18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430492"/>
              </p:ext>
            </p:extLst>
          </p:nvPr>
        </p:nvGraphicFramePr>
        <p:xfrm>
          <a:off x="1447800" y="1905000"/>
          <a:ext cx="3048000" cy="364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</a:tblGrid>
              <a:tr h="36322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mAP</a:t>
                      </a:r>
                      <a:endParaRPr lang="en-US" i="1" dirty="0"/>
                    </a:p>
                  </a:txBody>
                  <a:tcPr/>
                </a:tc>
              </a:tr>
              <a:tr h="363220">
                <a:tc>
                  <a:txBody>
                    <a:bodyPr/>
                    <a:lstStyle/>
                    <a:p>
                      <a:r>
                        <a:rPr lang="en-US" dirty="0" smtClean="0"/>
                        <a:t>VGG128-G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75.5</a:t>
                      </a:r>
                      <a:endParaRPr lang="en-US" dirty="0"/>
                    </a:p>
                  </a:txBody>
                  <a:tcPr/>
                </a:tc>
              </a:tr>
              <a:tr h="6356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Oquab</a:t>
                      </a:r>
                      <a:r>
                        <a:rPr lang="en-US" dirty="0" smtClean="0"/>
                        <a:t> et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77.31</a:t>
                      </a:r>
                      <a:endParaRPr lang="en-US" dirty="0"/>
                    </a:p>
                  </a:txBody>
                  <a:tcPr/>
                </a:tc>
              </a:tr>
              <a:tr h="363220">
                <a:tc>
                  <a:txBody>
                    <a:bodyPr/>
                    <a:lstStyle/>
                    <a:p>
                      <a:r>
                        <a:rPr lang="en-US" dirty="0" smtClean="0"/>
                        <a:t>Li et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77.90</a:t>
                      </a:r>
                      <a:endParaRPr lang="en-US" dirty="0"/>
                    </a:p>
                  </a:txBody>
                  <a:tcPr/>
                </a:tc>
              </a:tr>
              <a:tr h="63563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Cimpoi</a:t>
                      </a:r>
                      <a:r>
                        <a:rPr lang="en-US" dirty="0" smtClean="0"/>
                        <a:t> et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79.50</a:t>
                      </a:r>
                      <a:endParaRPr lang="en-US" dirty="0"/>
                    </a:p>
                  </a:txBody>
                  <a:tcPr/>
                </a:tc>
              </a:tr>
              <a:tr h="635635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CNN-S fine tuned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82.42</a:t>
                      </a:r>
                      <a:endParaRPr lang="en-US" dirty="0"/>
                    </a:p>
                  </a:txBody>
                  <a:tcPr/>
                </a:tc>
              </a:tr>
              <a:tr h="635635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SPLeaP-VGG-128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84.68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18722"/>
              </p:ext>
            </p:extLst>
          </p:nvPr>
        </p:nvGraphicFramePr>
        <p:xfrm>
          <a:off x="4876800" y="2315845"/>
          <a:ext cx="3352800" cy="2827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4925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mAP</a:t>
                      </a:r>
                      <a:endParaRPr lang="en-US" i="1" dirty="0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r>
                        <a:rPr lang="en-US" dirty="0" smtClean="0"/>
                        <a:t>VD-16-G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81.73</a:t>
                      </a:r>
                      <a:endParaRPr lang="en-US" dirty="0"/>
                    </a:p>
                  </a:txBody>
                  <a:tcPr/>
                </a:tc>
              </a:tr>
              <a:tr h="873125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VD-16 (dense evaluation)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84.67</a:t>
                      </a:r>
                      <a:endParaRPr lang="en-US" dirty="0"/>
                    </a:p>
                  </a:txBody>
                  <a:tcPr/>
                </a:tc>
              </a:tr>
              <a:tr h="61118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Cimpoi</a:t>
                      </a:r>
                      <a:r>
                        <a:rPr lang="en-US" dirty="0" smtClean="0"/>
                        <a:t> et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85.1</a:t>
                      </a:r>
                      <a:endParaRPr lang="en-US" dirty="0"/>
                    </a:p>
                  </a:txBody>
                  <a:tcPr/>
                </a:tc>
              </a:tr>
              <a:tr h="611188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SPLeaP-VD-16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88.01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CFA06-EA4D-42BF-97A4-B0F351B73127}" type="datetime1">
              <a:rPr lang="en-US" smtClean="0"/>
              <a:t>6/28/2016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8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800" b="1" dirty="0" smtClean="0"/>
              <a:t>MIT indoor67 (left) and Willow (right):</a:t>
            </a:r>
          </a:p>
          <a:p>
            <a:pPr marL="482346" indent="-400050">
              <a:buFont typeface="+mj-lt"/>
              <a:buAutoNum type="romanLcPeriod"/>
            </a:pPr>
            <a:endParaRPr lang="en-US" sz="1800" dirty="0" smtClean="0"/>
          </a:p>
          <a:p>
            <a:pPr marL="82296" indent="0">
              <a:buNone/>
            </a:pPr>
            <a:endParaRPr lang="en-US" sz="18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455928"/>
              </p:ext>
            </p:extLst>
          </p:nvPr>
        </p:nvGraphicFramePr>
        <p:xfrm>
          <a:off x="5486400" y="2159332"/>
          <a:ext cx="3352800" cy="3016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66205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mAP</a:t>
                      </a:r>
                      <a:endParaRPr lang="en-US" i="1" dirty="0"/>
                    </a:p>
                  </a:txBody>
                  <a:tcPr/>
                </a:tc>
              </a:tr>
              <a:tr h="366205">
                <a:tc>
                  <a:txBody>
                    <a:bodyPr/>
                    <a:lstStyle/>
                    <a:p>
                      <a:r>
                        <a:rPr lang="en-US" dirty="0" smtClean="0"/>
                        <a:t>Khan et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70.1</a:t>
                      </a:r>
                      <a:endParaRPr lang="en-US" dirty="0"/>
                    </a:p>
                  </a:txBody>
                  <a:tcPr/>
                </a:tc>
              </a:tr>
              <a:tr h="636408">
                <a:tc>
                  <a:txBody>
                    <a:bodyPr/>
                    <a:lstStyle/>
                    <a:p>
                      <a:r>
                        <a:rPr lang="en-US" dirty="0" smtClean="0"/>
                        <a:t>Sicre et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81.90</a:t>
                      </a:r>
                      <a:endParaRPr lang="en-US" dirty="0"/>
                    </a:p>
                  </a:txBody>
                  <a:tcPr/>
                </a:tc>
              </a:tr>
              <a:tr h="366205">
                <a:tc>
                  <a:txBody>
                    <a:bodyPr/>
                    <a:lstStyle/>
                    <a:p>
                      <a:r>
                        <a:rPr lang="en-US" dirty="0" smtClean="0"/>
                        <a:t>VD-16-G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85.12</a:t>
                      </a:r>
                      <a:endParaRPr lang="en-US" dirty="0"/>
                    </a:p>
                  </a:txBody>
                  <a:tcPr/>
                </a:tc>
              </a:tr>
              <a:tr h="640859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VD-16 (dense evaluation)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85.67</a:t>
                      </a:r>
                      <a:endParaRPr lang="en-US" dirty="0"/>
                    </a:p>
                  </a:txBody>
                  <a:tcPr/>
                </a:tc>
              </a:tr>
              <a:tr h="640859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SPLeaP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VD-16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88.47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372446"/>
              </p:ext>
            </p:extLst>
          </p:nvPr>
        </p:nvGraphicFramePr>
        <p:xfrm>
          <a:off x="1676400" y="1934152"/>
          <a:ext cx="3352800" cy="346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</a:tblGrid>
              <a:tr h="34925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acc</a:t>
                      </a:r>
                      <a:endParaRPr lang="en-US" i="1" dirty="0"/>
                    </a:p>
                  </a:txBody>
                  <a:tcPr/>
                </a:tc>
              </a:tr>
              <a:tr h="349250">
                <a:tc>
                  <a:txBody>
                    <a:bodyPr/>
                    <a:lstStyle/>
                    <a:p>
                      <a:r>
                        <a:rPr lang="en-US" dirty="0" smtClean="0"/>
                        <a:t>Gong et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68.80</a:t>
                      </a:r>
                      <a:endParaRPr lang="en-US" dirty="0"/>
                    </a:p>
                  </a:txBody>
                  <a:tcPr/>
                </a:tc>
              </a:tr>
              <a:tr h="873125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 et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69.69</a:t>
                      </a:r>
                      <a:endParaRPr lang="en-US" dirty="0"/>
                    </a:p>
                  </a:txBody>
                  <a:tcPr/>
                </a:tc>
              </a:tr>
              <a:tr h="611188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HybridCNN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72.54</a:t>
                      </a:r>
                      <a:endParaRPr lang="en-US" dirty="0"/>
                    </a:p>
                  </a:txBody>
                  <a:tcPr/>
                </a:tc>
              </a:tr>
              <a:tr h="611188"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Parizi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et. 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73.30</a:t>
                      </a:r>
                      <a:endParaRPr lang="en-US" b="0" dirty="0"/>
                    </a:p>
                  </a:txBody>
                  <a:tcPr/>
                </a:tc>
              </a:tr>
              <a:tr h="61118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SPLeaP</a:t>
                      </a:r>
                      <a:r>
                        <a:rPr lang="en-US" baseline="0" dirty="0" smtClean="0"/>
                        <a:t>- </a:t>
                      </a:r>
                      <a:r>
                        <a:rPr lang="en-US" baseline="0" dirty="0" err="1" smtClean="0"/>
                        <a:t>HybidCNN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73.45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6308-7C04-4DA6-8792-73A40A30BFE3}" type="datetime1">
              <a:rPr lang="en-US" smtClean="0"/>
              <a:t>6/28/2016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en-US" sz="1800" b="1" dirty="0" smtClean="0"/>
              <a:t>Visualization ( Selectivity of Part Classifiers using </a:t>
            </a:r>
            <a:r>
              <a:rPr lang="en-US" sz="1800" b="1" dirty="0" err="1"/>
              <a:t>h</a:t>
            </a:r>
            <a:r>
              <a:rPr lang="en-US" sz="1800" b="1" dirty="0" err="1" smtClean="0"/>
              <a:t>eatmaps</a:t>
            </a:r>
            <a:r>
              <a:rPr lang="en-US" sz="1800" b="1" dirty="0" smtClean="0"/>
              <a:t>):</a:t>
            </a:r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dirty="0" smtClean="0"/>
          </a:p>
          <a:p>
            <a:pPr marL="82296" indent="0">
              <a:buNone/>
            </a:pPr>
            <a:r>
              <a:rPr lang="en-US" sz="1800" dirty="0" err="1" smtClean="0"/>
              <a:t>Heatmaps</a:t>
            </a:r>
            <a:r>
              <a:rPr lang="en-US" sz="1800" dirty="0" smtClean="0"/>
              <a:t> </a:t>
            </a:r>
            <a:r>
              <a:rPr lang="en-US" sz="1800" dirty="0"/>
              <a:t>for images Pascal-VOC-2007 of classes (clockwise from top-left)</a:t>
            </a:r>
          </a:p>
          <a:p>
            <a:pPr marL="82296" indent="0">
              <a:buNone/>
            </a:pPr>
            <a:r>
              <a:rPr lang="en-US" sz="1800" dirty="0" smtClean="0"/>
              <a:t>“potted </a:t>
            </a:r>
            <a:r>
              <a:rPr lang="en-US" sz="1800" dirty="0"/>
              <a:t>plant", </a:t>
            </a:r>
            <a:r>
              <a:rPr lang="en-US" sz="1800" dirty="0" smtClean="0"/>
              <a:t>“bird</a:t>
            </a:r>
            <a:r>
              <a:rPr lang="en-US" sz="1800" dirty="0"/>
              <a:t>", </a:t>
            </a:r>
            <a:r>
              <a:rPr lang="en-US" sz="1800" dirty="0" smtClean="0"/>
              <a:t>“bottle</a:t>
            </a:r>
            <a:r>
              <a:rPr lang="en-US" sz="1800" dirty="0"/>
              <a:t>" and </a:t>
            </a:r>
            <a:r>
              <a:rPr lang="en-US" sz="1800" dirty="0" smtClean="0"/>
              <a:t>“TV </a:t>
            </a:r>
            <a:r>
              <a:rPr lang="en-US" sz="1800" dirty="0"/>
              <a:t>monitor".</a:t>
            </a:r>
            <a:endParaRPr lang="en-US" sz="1800" b="1" dirty="0" smtClean="0"/>
          </a:p>
          <a:p>
            <a:pPr marL="482346" indent="-400050">
              <a:buFont typeface="+mj-lt"/>
              <a:buAutoNum type="romanLcPeriod"/>
            </a:pPr>
            <a:endParaRPr lang="en-US" sz="1800" dirty="0" smtClean="0"/>
          </a:p>
          <a:p>
            <a:pPr marL="82296" indent="0">
              <a:buNone/>
            </a:pPr>
            <a:endParaRPr lang="en-US" sz="18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3AE24-4F4D-4041-A7F3-0A4EC1BCC5D8}" type="datetime1">
              <a:rPr lang="en-US" smtClean="0"/>
              <a:t>6/28/2016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828800"/>
            <a:ext cx="7255694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Outline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7200" b="1" dirty="0" smtClean="0"/>
              <a:t>Background: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Part-Based </a:t>
            </a:r>
            <a:r>
              <a:rPr lang="en-US" sz="7200" dirty="0" smtClean="0"/>
              <a:t>Models ( PBMs ) </a:t>
            </a:r>
            <a:r>
              <a:rPr lang="en-US" sz="7200" dirty="0" smtClean="0"/>
              <a:t>in context of Image Classification.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Motivation and Challenges.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Prior works</a:t>
            </a:r>
            <a:r>
              <a:rPr lang="en-US" sz="7200" dirty="0" smtClean="0"/>
              <a:t>.</a:t>
            </a:r>
          </a:p>
          <a:p>
            <a:pPr marL="82296" indent="0">
              <a:buNone/>
            </a:pPr>
            <a:r>
              <a:rPr lang="en-US" sz="7200" b="1" dirty="0"/>
              <a:t>Our Method: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/>
              <a:t>Novel </a:t>
            </a:r>
            <a:r>
              <a:rPr lang="en-US" sz="7200" dirty="0" smtClean="0"/>
              <a:t>joint learning framework </a:t>
            </a:r>
            <a:r>
              <a:rPr lang="en-US" sz="7200" dirty="0"/>
              <a:t>for </a:t>
            </a:r>
            <a:r>
              <a:rPr lang="en-US" sz="7200" dirty="0" smtClean="0"/>
              <a:t>learning parameters </a:t>
            </a:r>
            <a:r>
              <a:rPr lang="en-US" sz="7200" dirty="0"/>
              <a:t>in PBMs</a:t>
            </a:r>
            <a:r>
              <a:rPr lang="en-US" sz="7200" dirty="0" smtClean="0"/>
              <a:t>.</a:t>
            </a:r>
            <a:endParaRPr lang="en-US" sz="7200" dirty="0" smtClean="0"/>
          </a:p>
          <a:p>
            <a:pPr marL="82296" indent="0">
              <a:buNone/>
            </a:pPr>
            <a:r>
              <a:rPr lang="en-US" sz="7200" b="1" dirty="0" smtClean="0"/>
              <a:t>Contribution:</a:t>
            </a:r>
            <a:endParaRPr lang="en-US" sz="7200" b="1" dirty="0"/>
          </a:p>
          <a:p>
            <a:pPr marL="596646" indent="-514350">
              <a:buFont typeface="+mj-lt"/>
              <a:buAutoNum type="arabicPeriod"/>
            </a:pPr>
            <a:r>
              <a:rPr lang="en-US" sz="7200" dirty="0"/>
              <a:t>A boosted non-linear part </a:t>
            </a:r>
            <a:r>
              <a:rPr lang="en-US" sz="7200" dirty="0" smtClean="0"/>
              <a:t>classifiers.</a:t>
            </a:r>
            <a:endParaRPr lang="en-US" sz="7200" dirty="0"/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Parametric </a:t>
            </a:r>
            <a:r>
              <a:rPr lang="en-US" sz="7200" dirty="0"/>
              <a:t>Soft-Max Pooling.</a:t>
            </a:r>
          </a:p>
          <a:p>
            <a:pPr marL="82296" indent="0">
              <a:buNone/>
            </a:pPr>
            <a:r>
              <a:rPr lang="en-US" sz="7200" b="1" dirty="0" smtClean="0"/>
              <a:t>Results</a:t>
            </a:r>
            <a:r>
              <a:rPr lang="en-US" sz="7200" b="1" dirty="0" smtClean="0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Datasets (Pascal VOC, MITindoor67 and Willow actions).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Comparison to prior SOA approaches.</a:t>
            </a:r>
            <a:endParaRPr lang="en-US" sz="7200" b="1" dirty="0" smtClean="0"/>
          </a:p>
          <a:p>
            <a:pPr marL="82296" indent="0">
              <a:buNone/>
            </a:pPr>
            <a:r>
              <a:rPr lang="en-US" sz="7200" b="1" dirty="0" smtClean="0"/>
              <a:t>Conclusion</a:t>
            </a:r>
          </a:p>
          <a:p>
            <a:pPr marL="82296" indent="0">
              <a:buNone/>
            </a:pPr>
            <a:r>
              <a:rPr lang="en-US" sz="7200" b="1" dirty="0" smtClean="0"/>
              <a:t>Extensions</a:t>
            </a:r>
            <a:endParaRPr lang="en-US" sz="7200" dirty="0" smtClean="0"/>
          </a:p>
          <a:p>
            <a:pPr marL="870966" lvl="1" indent="-514350">
              <a:buFont typeface="+mj-lt"/>
              <a:buAutoNum type="alphaLcParenR"/>
            </a:pPr>
            <a:endParaRPr lang="en-US" sz="1000" dirty="0" smtClean="0"/>
          </a:p>
          <a:p>
            <a:pPr marL="82296" indent="0">
              <a:buNone/>
            </a:pPr>
            <a:endParaRPr lang="en-US" sz="1400" b="1" dirty="0" smtClean="0"/>
          </a:p>
          <a:p>
            <a:pPr marL="82296" indent="0">
              <a:buNone/>
            </a:pPr>
            <a:endParaRPr lang="en-US" sz="1400" b="1" dirty="0"/>
          </a:p>
          <a:p>
            <a:pPr marL="82296" indent="0">
              <a:buNone/>
            </a:pPr>
            <a:endParaRPr lang="en-US" sz="600" dirty="0"/>
          </a:p>
          <a:p>
            <a:pPr marL="603504" lvl="2" indent="0">
              <a:buNone/>
            </a:pPr>
            <a:endParaRPr lang="en-US" dirty="0" smtClean="0"/>
          </a:p>
          <a:p>
            <a:pPr marL="603504" lvl="2" indent="0">
              <a:buNone/>
            </a:pPr>
            <a:r>
              <a:rPr lang="en-US" dirty="0" smtClean="0"/>
              <a:t>												</a:t>
            </a:r>
          </a:p>
          <a:p>
            <a:pPr marL="928116" lvl="1" indent="-571500">
              <a:buFont typeface="+mj-lt"/>
              <a:buAutoNum type="alphaLcPeriod"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D36B-D7D3-49A8-9FB0-808146E33E6C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292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800" b="1" dirty="0" smtClean="0"/>
              <a:t>Visualization ( Specialization of Part Classifiers to discriminative regions):</a:t>
            </a:r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endParaRPr lang="en-US" sz="1800" b="1" dirty="0"/>
          </a:p>
          <a:p>
            <a:pPr marL="82296" indent="0">
              <a:buNone/>
            </a:pPr>
            <a:endParaRPr lang="en-US" sz="1800" b="1" dirty="0" smtClean="0"/>
          </a:p>
          <a:p>
            <a:pPr marL="82296" indent="0">
              <a:buNone/>
            </a:pPr>
            <a:r>
              <a:rPr lang="en-US" sz="1800" dirty="0"/>
              <a:t>Discriminative parts for the four Pascal-VOC-2007 classes (clockwise from</a:t>
            </a:r>
          </a:p>
          <a:p>
            <a:pPr marL="82296" indent="0">
              <a:buNone/>
            </a:pPr>
            <a:r>
              <a:rPr lang="en-US" sz="1800" dirty="0"/>
              <a:t>top-left</a:t>
            </a:r>
            <a:r>
              <a:rPr lang="en-US" sz="1800"/>
              <a:t>) </a:t>
            </a:r>
            <a:r>
              <a:rPr lang="en-US" sz="1800" smtClean="0"/>
              <a:t>“horse</a:t>
            </a:r>
            <a:r>
              <a:rPr lang="en-US" sz="1800"/>
              <a:t>", </a:t>
            </a:r>
            <a:r>
              <a:rPr lang="en-US" sz="1800" smtClean="0"/>
              <a:t>“motorbike</a:t>
            </a:r>
            <a:r>
              <a:rPr lang="en-US" sz="1800"/>
              <a:t>", </a:t>
            </a:r>
            <a:r>
              <a:rPr lang="en-US" sz="1800" smtClean="0"/>
              <a:t>“dining </a:t>
            </a:r>
            <a:r>
              <a:rPr lang="en-US" sz="1800" dirty="0"/>
              <a:t>table", </a:t>
            </a:r>
            <a:r>
              <a:rPr lang="en-US" sz="1800"/>
              <a:t>and </a:t>
            </a:r>
            <a:r>
              <a:rPr lang="en-US" sz="1800" smtClean="0"/>
              <a:t>“potted </a:t>
            </a:r>
            <a:r>
              <a:rPr lang="en-US" sz="1800" dirty="0"/>
              <a:t>plant".</a:t>
            </a:r>
            <a:endParaRPr lang="en-US" sz="1800" b="1" dirty="0" smtClean="0"/>
          </a:p>
          <a:p>
            <a:pPr marL="482346" indent="-400050">
              <a:buFont typeface="+mj-lt"/>
              <a:buAutoNum type="romanLcPeriod"/>
            </a:pPr>
            <a:endParaRPr lang="en-US" sz="1800" dirty="0" smtClean="0"/>
          </a:p>
          <a:p>
            <a:pPr marL="82296" indent="0">
              <a:buNone/>
            </a:pPr>
            <a:endParaRPr lang="en-US" sz="18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0C19-52A1-48CF-9EB9-DBCE699AB5F3}" type="datetime1">
              <a:rPr lang="en-US" smtClean="0"/>
              <a:t>6/28/2016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133600"/>
            <a:ext cx="5029200" cy="35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Outline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Background: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Part-Based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Models ( PBMs )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in context of Image Classification.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Motivation and Challenges.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Prior works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en-US" sz="7200" b="1" dirty="0">
                <a:solidFill>
                  <a:schemeClr val="bg1">
                    <a:lumMod val="85000"/>
                  </a:schemeClr>
                </a:solidFill>
              </a:rPr>
              <a:t>Our Method: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Novel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joint learning framework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for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learning parameters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in PBMs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7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Contribution:</a:t>
            </a:r>
            <a:endParaRPr lang="en-US" sz="7200" b="1" dirty="0">
              <a:solidFill>
                <a:schemeClr val="bg1">
                  <a:lumMod val="8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A boosted non-linear part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classifiers.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Parametric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Soft-Max Pooling.</a:t>
            </a: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Datasets (Pascal VOC, MITindoor67 and Willow actions).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Comparison to prior SOA approaches.</a:t>
            </a:r>
            <a:endParaRPr lang="en-US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296" indent="0">
              <a:buNone/>
            </a:pPr>
            <a:r>
              <a:rPr lang="en-US" sz="7200" b="1" dirty="0" smtClean="0"/>
              <a:t>Conclusion</a:t>
            </a:r>
          </a:p>
          <a:p>
            <a:pPr marL="82296" indent="0">
              <a:buNone/>
            </a:pPr>
            <a:r>
              <a:rPr lang="en-US" sz="7200" b="1" dirty="0" smtClean="0"/>
              <a:t>Extensions</a:t>
            </a:r>
            <a:endParaRPr lang="en-US" sz="7200" dirty="0" smtClean="0"/>
          </a:p>
          <a:p>
            <a:pPr marL="870966" lvl="1" indent="-514350">
              <a:buFont typeface="+mj-lt"/>
              <a:buAutoNum type="alphaLcParenR"/>
            </a:pPr>
            <a:endParaRPr lang="en-US" sz="1000" dirty="0" smtClean="0"/>
          </a:p>
          <a:p>
            <a:pPr marL="82296" indent="0">
              <a:buNone/>
            </a:pPr>
            <a:endParaRPr lang="en-US" sz="1400" b="1" dirty="0" smtClean="0"/>
          </a:p>
          <a:p>
            <a:pPr marL="82296" indent="0">
              <a:buNone/>
            </a:pPr>
            <a:endParaRPr lang="en-US" sz="1400" b="1" dirty="0"/>
          </a:p>
          <a:p>
            <a:pPr marL="82296" indent="0">
              <a:buNone/>
            </a:pPr>
            <a:endParaRPr lang="en-US" sz="600" dirty="0"/>
          </a:p>
          <a:p>
            <a:pPr marL="603504" lvl="2" indent="0">
              <a:buNone/>
            </a:pPr>
            <a:endParaRPr lang="en-US" dirty="0" smtClean="0"/>
          </a:p>
          <a:p>
            <a:pPr marL="603504" lvl="2" indent="0">
              <a:buNone/>
            </a:pPr>
            <a:r>
              <a:rPr lang="en-US" dirty="0" smtClean="0"/>
              <a:t>												</a:t>
            </a:r>
          </a:p>
          <a:p>
            <a:pPr marL="928116" lvl="1" indent="-571500">
              <a:buFont typeface="+mj-lt"/>
              <a:buAutoNum type="alphaLcPeriod"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5926-0C71-4A15-A365-29F20EC6EC61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4000" dirty="0"/>
          </a:p>
          <a:p>
            <a:pPr marL="425196" indent="-342900">
              <a:buFont typeface="+mj-lt"/>
              <a:buAutoNum type="arabicPeriod"/>
            </a:pPr>
            <a:r>
              <a:rPr lang="en-US" sz="1800" dirty="0"/>
              <a:t>We introduce </a:t>
            </a:r>
            <a:r>
              <a:rPr lang="en-US" sz="1800" dirty="0" err="1"/>
              <a:t>SPLeapP</a:t>
            </a:r>
            <a:r>
              <a:rPr lang="en-US" sz="1800" dirty="0"/>
              <a:t>, a novel part-based model for image </a:t>
            </a:r>
            <a:r>
              <a:rPr lang="en-US" sz="1800" dirty="0" smtClean="0"/>
              <a:t>classification</a:t>
            </a:r>
            <a:r>
              <a:rPr lang="en-US" sz="1800" dirty="0"/>
              <a:t>. </a:t>
            </a:r>
            <a:endParaRPr lang="en-US" sz="1800" dirty="0"/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Based on </a:t>
            </a:r>
            <a:r>
              <a:rPr lang="en-US" sz="1800" dirty="0"/>
              <a:t>non-linear part </a:t>
            </a:r>
            <a:r>
              <a:rPr lang="en-US" sz="1800" dirty="0" smtClean="0"/>
              <a:t>classifiers </a:t>
            </a:r>
            <a:r>
              <a:rPr lang="en-US" sz="1800" dirty="0"/>
              <a:t>combined with part-dependent soft pooling </a:t>
            </a:r>
            <a:r>
              <a:rPr lang="en-US" sz="1800" dirty="0"/>
              <a:t> </a:t>
            </a:r>
            <a:r>
              <a:rPr lang="en-US" sz="1800" dirty="0" smtClean="0"/>
              <a:t>both being </a:t>
            </a:r>
            <a:r>
              <a:rPr lang="en-US" sz="1800" dirty="0"/>
              <a:t>trained jointly with the image </a:t>
            </a:r>
            <a:r>
              <a:rPr lang="en-US" sz="1800" dirty="0" smtClean="0"/>
              <a:t>classifiers surpasses </a:t>
            </a:r>
            <a:r>
              <a:rPr lang="en-US" sz="1800" dirty="0"/>
              <a:t>standard pooling approaches </a:t>
            </a:r>
            <a:r>
              <a:rPr lang="en-US" sz="1800" dirty="0" smtClean="0"/>
              <a:t>and other PBMs on several challenging classification tasks. 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Our method does not need any particular initialization of parts.</a:t>
            </a: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B2EA9-4EEC-4DB0-B73B-ECA2055819E7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4000" dirty="0"/>
          </a:p>
          <a:p>
            <a:pPr marL="596646" indent="-514350">
              <a:buFont typeface="+mj-lt"/>
              <a:buAutoNum type="arabicPeriod"/>
            </a:pPr>
            <a:r>
              <a:rPr lang="en-US" sz="1800" dirty="0"/>
              <a:t>Fast Region-based CNN method for image classification.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1800" dirty="0"/>
              <a:t>Possible directions for improvements in performance:</a:t>
            </a:r>
          </a:p>
          <a:p>
            <a:pPr marL="870966" lvl="1" indent="-514350">
              <a:buFont typeface="+mj-lt"/>
              <a:buAutoNum type="alphaLcParenR"/>
            </a:pPr>
            <a:r>
              <a:rPr lang="en-US" sz="1800" dirty="0"/>
              <a:t>Data Augmentation - Multi Scale testing and training.</a:t>
            </a:r>
          </a:p>
          <a:p>
            <a:pPr marL="870966" lvl="1" indent="-514350">
              <a:buFont typeface="+mj-lt"/>
              <a:buAutoNum type="alphaLcParenR"/>
            </a:pPr>
            <a:r>
              <a:rPr lang="en-US" sz="1800" dirty="0"/>
              <a:t>Region description - conv5 or fc7 based descriptors</a:t>
            </a:r>
            <a:r>
              <a:rPr lang="en-US" sz="1800" dirty="0" smtClean="0"/>
              <a:t>.</a:t>
            </a:r>
          </a:p>
          <a:p>
            <a:pPr marL="870966" lvl="1" indent="-514350">
              <a:buFont typeface="+mj-lt"/>
              <a:buAutoNum type="alphaLcParenR"/>
            </a:pPr>
            <a:r>
              <a:rPr lang="en-US" sz="1800" dirty="0" smtClean="0"/>
              <a:t>Make each Part Classifier deep.</a:t>
            </a:r>
          </a:p>
          <a:p>
            <a:pPr marL="870966" lvl="1" indent="-514350">
              <a:buFont typeface="+mj-lt"/>
              <a:buAutoNum type="alphaLcParenR"/>
            </a:pPr>
            <a:endParaRPr lang="en-US" sz="1800" dirty="0"/>
          </a:p>
          <a:p>
            <a:pPr marL="870966" lvl="1" indent="-514350">
              <a:buFont typeface="+mj-lt"/>
              <a:buAutoNum type="alphaLcParenR"/>
            </a:pPr>
            <a:endParaRPr lang="en-US" sz="1800" dirty="0" smtClean="0"/>
          </a:p>
          <a:p>
            <a:pPr marL="356616" lvl="1" indent="0">
              <a:buNone/>
            </a:pPr>
            <a:endParaRPr lang="en-US" sz="1800" dirty="0" smtClean="0"/>
          </a:p>
          <a:p>
            <a:pPr marL="356616" lvl="1" indent="0">
              <a:buNone/>
            </a:pPr>
            <a:endParaRPr lang="en-US" sz="1800" dirty="0" smtClean="0"/>
          </a:p>
          <a:p>
            <a:pPr marL="356616" lvl="1" indent="0">
              <a:buNone/>
            </a:pPr>
            <a:endParaRPr lang="en-US" sz="1800" dirty="0"/>
          </a:p>
          <a:p>
            <a:pPr marL="82296" indent="0">
              <a:buNone/>
            </a:pPr>
            <a:endParaRPr lang="en-US" sz="4000" dirty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B12E-93EF-47DB-B17A-F740EDBAC078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4000" dirty="0"/>
          </a:p>
          <a:p>
            <a:pPr marL="596646" indent="-514350">
              <a:buFont typeface="+mj-lt"/>
              <a:buAutoNum type="arabicPeriod"/>
            </a:pPr>
            <a:r>
              <a:rPr lang="en-US" sz="1800" dirty="0"/>
              <a:t>Fast Region-based CNN method for image classification.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1800" dirty="0"/>
              <a:t>Possible directions for improvements in performance:</a:t>
            </a:r>
          </a:p>
          <a:p>
            <a:pPr marL="870966" lvl="1" indent="-514350">
              <a:buFont typeface="+mj-lt"/>
              <a:buAutoNum type="alphaLcParenR"/>
            </a:pPr>
            <a:r>
              <a:rPr lang="en-US" sz="1800" dirty="0"/>
              <a:t>Data Augmentation - Multi Scale testing and training.</a:t>
            </a:r>
          </a:p>
          <a:p>
            <a:pPr marL="870966" lvl="1" indent="-514350">
              <a:buFont typeface="+mj-lt"/>
              <a:buAutoNum type="alphaLcParenR"/>
            </a:pPr>
            <a:r>
              <a:rPr lang="en-US" sz="1800" dirty="0"/>
              <a:t>Region description - conv5 or fc7 based descriptors</a:t>
            </a:r>
            <a:r>
              <a:rPr lang="en-US" sz="1800" dirty="0" smtClean="0"/>
              <a:t>.</a:t>
            </a:r>
          </a:p>
          <a:p>
            <a:pPr marL="870966" lvl="1" indent="-514350">
              <a:buFont typeface="+mj-lt"/>
              <a:buAutoNum type="alphaLcParenR"/>
            </a:pPr>
            <a:r>
              <a:rPr lang="en-US" sz="1800" dirty="0" smtClean="0"/>
              <a:t>Make each Part Classifier deep.</a:t>
            </a:r>
          </a:p>
          <a:p>
            <a:pPr marL="870966" lvl="1" indent="-514350">
              <a:buFont typeface="+mj-lt"/>
              <a:buAutoNum type="alphaLcParenR"/>
            </a:pPr>
            <a:endParaRPr lang="en-US" sz="1800" dirty="0"/>
          </a:p>
          <a:p>
            <a:pPr marL="870966" lvl="1" indent="-514350">
              <a:buFont typeface="+mj-lt"/>
              <a:buAutoNum type="alphaLcParenR"/>
            </a:pPr>
            <a:endParaRPr lang="en-US" sz="1800" dirty="0" smtClean="0"/>
          </a:p>
          <a:p>
            <a:pPr marL="356616" lvl="1" indent="0">
              <a:buNone/>
            </a:pPr>
            <a:endParaRPr lang="en-US" sz="1800" dirty="0" smtClean="0"/>
          </a:p>
          <a:p>
            <a:pPr marL="356616" lvl="1" indent="0">
              <a:buNone/>
            </a:pPr>
            <a:endParaRPr lang="en-US" sz="1800" dirty="0" smtClean="0"/>
          </a:p>
          <a:p>
            <a:pPr marL="356616" lvl="1" indent="0">
              <a:buNone/>
            </a:pPr>
            <a:endParaRPr lang="en-US" sz="1800" dirty="0"/>
          </a:p>
          <a:p>
            <a:pPr marL="82296" indent="0">
              <a:buNone/>
            </a:pPr>
            <a:endParaRPr lang="en-US" sz="4000" dirty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B12E-93EF-47DB-B17A-F740EDBAC078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5196" indent="-342900">
              <a:buFont typeface="+mj-lt"/>
              <a:buAutoNum type="arabicPeriod"/>
            </a:pPr>
            <a:r>
              <a:rPr lang="en-US" sz="1400" dirty="0"/>
              <a:t>Computing CNN descriptors for all the candidate region proposals is costly.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400" dirty="0"/>
              <a:t>We currently rely on penultimate layer i.e. fully connected layer for describing each region.  Instead can we leverage the advantage of multiple layers in the CNN ?  </a:t>
            </a:r>
            <a:endParaRPr lang="en-US" sz="1800" dirty="0"/>
          </a:p>
          <a:p>
            <a:pPr marL="870966" lvl="1" indent="-514350">
              <a:buFont typeface="+mj-lt"/>
              <a:buAutoNum type="alphaLcParenR"/>
            </a:pPr>
            <a:endParaRPr lang="en-US" sz="1800" dirty="0" smtClean="0"/>
          </a:p>
          <a:p>
            <a:pPr marL="356616" lvl="1" indent="0">
              <a:buNone/>
            </a:pPr>
            <a:endParaRPr lang="en-US" sz="1800" dirty="0" smtClean="0"/>
          </a:p>
          <a:p>
            <a:pPr marL="356616" lvl="1" indent="0">
              <a:buNone/>
            </a:pPr>
            <a:endParaRPr lang="en-US" sz="1800" dirty="0" smtClean="0"/>
          </a:p>
          <a:p>
            <a:pPr marL="356616" lvl="1" indent="0">
              <a:buNone/>
            </a:pPr>
            <a:endParaRPr lang="en-US" sz="1800" dirty="0"/>
          </a:p>
          <a:p>
            <a:pPr marL="82296" indent="0">
              <a:buNone/>
            </a:pPr>
            <a:endParaRPr lang="en-US" sz="4000" dirty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0B12E-93EF-47DB-B17A-F740EDBAC078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1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/>
            <a:r>
              <a:rPr lang="en-US" sz="2800" b="1" dirty="0" smtClean="0"/>
              <a:t>Extensions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6616" lvl="1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807" y="2294167"/>
            <a:ext cx="2602232" cy="164816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2677164" y="3003948"/>
            <a:ext cx="457200" cy="228600"/>
          </a:xfrm>
          <a:prstGeom prst="rightArrow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28940" y="2587171"/>
                <a:ext cx="1566156" cy="1027509"/>
              </a:xfrm>
              <a:prstGeom prst="rect">
                <a:avLst/>
              </a:prstGeom>
              <a:ln w="127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/>
                  <a:t>Convolutional filters of </a:t>
                </a:r>
              </a:p>
              <a:p>
                <a:pPr algn="ctr"/>
                <a:r>
                  <a:rPr lang="en-US" sz="1400" dirty="0" smtClean="0"/>
                  <a:t>kernel size: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50 </m:t>
                      </m:r>
                      <m:r>
                        <m:rPr>
                          <m:sty m:val="p"/>
                        </m:rPr>
                        <a:rPr lang="en-US" sz="1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50 </m:t>
                      </m:r>
                      <m:r>
                        <m:rPr>
                          <m:sty m:val="p"/>
                        </m:rPr>
                        <a:rPr lang="en-US" sz="140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1400" i="1" dirty="0" smtClean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1400" dirty="0" smtClean="0"/>
                  <a:t>Stride=32 pixels </a:t>
                </a:r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940" y="2587171"/>
                <a:ext cx="1566156" cy="1027509"/>
              </a:xfrm>
              <a:prstGeom prst="rect">
                <a:avLst/>
              </a:prstGeom>
              <a:blipFill rotWithShape="0">
                <a:blip r:embed="rId3"/>
                <a:stretch>
                  <a:fillRect t="-6433" b="-11696"/>
                </a:stretch>
              </a:blipFill>
              <a:ln w="12700">
                <a:solidFill>
                  <a:srgbClr val="0070C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 rot="5400000">
            <a:off x="5815122" y="-661878"/>
            <a:ext cx="367784" cy="5527972"/>
          </a:xfrm>
          <a:prstGeom prst="leftBrac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0" y="1447800"/>
            <a:ext cx="4127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 network trained on Pascal VOC 2007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291341" y="2641910"/>
            <a:ext cx="1289406" cy="918029"/>
          </a:xfrm>
          <a:prstGeom prst="rect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Spatial </a:t>
            </a:r>
            <a:r>
              <a:rPr lang="en-US" sz="1400" dirty="0" err="1" smtClean="0"/>
              <a:t>softmax</a:t>
            </a:r>
            <a:r>
              <a:rPr lang="en-US" sz="1400" dirty="0" smtClean="0"/>
              <a:t> pooling </a:t>
            </a:r>
            <a:endParaRPr lang="en-US" sz="1400" dirty="0"/>
          </a:p>
        </p:txBody>
      </p:sp>
      <p:sp>
        <p:nvSpPr>
          <p:cNvPr id="12" name="Right Arrow 11"/>
          <p:cNvSpPr/>
          <p:nvPr/>
        </p:nvSpPr>
        <p:spPr>
          <a:xfrm>
            <a:off x="4911891" y="2980076"/>
            <a:ext cx="304800" cy="241698"/>
          </a:xfrm>
          <a:prstGeom prst="rightArrow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95400" y="6030041"/>
            <a:ext cx="7315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1050" dirty="0" smtClean="0">
                <a:solidFill>
                  <a:schemeClr val="accent3"/>
                </a:solidFill>
              </a:rPr>
              <a:t>[6] </a:t>
            </a:r>
            <a:r>
              <a:rPr lang="en-US" sz="1050" dirty="0" err="1">
                <a:solidFill>
                  <a:schemeClr val="accent3"/>
                </a:solidFill>
              </a:rPr>
              <a:t>Hariharan</a:t>
            </a:r>
            <a:r>
              <a:rPr lang="en-US" sz="1050" dirty="0">
                <a:solidFill>
                  <a:schemeClr val="accent3"/>
                </a:solidFill>
              </a:rPr>
              <a:t>, B., </a:t>
            </a:r>
            <a:r>
              <a:rPr lang="en-US" sz="1050" dirty="0" err="1">
                <a:solidFill>
                  <a:schemeClr val="accent3"/>
                </a:solidFill>
              </a:rPr>
              <a:t>Arbeláez</a:t>
            </a:r>
            <a:r>
              <a:rPr lang="en-US" sz="1050" dirty="0">
                <a:solidFill>
                  <a:schemeClr val="accent3"/>
                </a:solidFill>
              </a:rPr>
              <a:t>, P., </a:t>
            </a:r>
            <a:r>
              <a:rPr lang="en-US" sz="1050" dirty="0" err="1">
                <a:solidFill>
                  <a:schemeClr val="accent3"/>
                </a:solidFill>
              </a:rPr>
              <a:t>Girshick</a:t>
            </a:r>
            <a:r>
              <a:rPr lang="en-US" sz="1050" dirty="0">
                <a:solidFill>
                  <a:schemeClr val="accent3"/>
                </a:solidFill>
              </a:rPr>
              <a:t>, R., &amp; Malik, J. (2015). </a:t>
            </a:r>
            <a:r>
              <a:rPr lang="en-US" sz="1050" dirty="0" err="1">
                <a:solidFill>
                  <a:schemeClr val="accent3"/>
                </a:solidFill>
              </a:rPr>
              <a:t>Hypercolumns</a:t>
            </a:r>
            <a:r>
              <a:rPr lang="en-US" sz="1050" dirty="0">
                <a:solidFill>
                  <a:schemeClr val="accent3"/>
                </a:solidFill>
              </a:rPr>
              <a:t> for object segmentation and fine-grained localization. In Proceedings of the IEEE Conference on Computer Vision and Pattern Recognition (pp. 447-456).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89987" y="4212552"/>
                <a:ext cx="1456482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Let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400" i="1" dirty="0" smtClean="0">
                    <a:latin typeface="Cambria Math" panose="02040503050406030204" pitchFamily="18" charset="0"/>
                  </a:rPr>
                  <a:t>, </a:t>
                </a:r>
                <a:r>
                  <a:rPr lang="en-US" sz="1400" dirty="0" smtClean="0">
                    <a:latin typeface="Cambria Math" panose="02040503050406030204" pitchFamily="18" charset="0"/>
                  </a:rPr>
                  <a:t>be length of hyper column.</a:t>
                </a:r>
                <a:endParaRPr lang="en-US" sz="1400" dirty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987" y="4212552"/>
                <a:ext cx="1456482" cy="800219"/>
              </a:xfrm>
              <a:prstGeom prst="rect">
                <a:avLst/>
              </a:prstGeom>
              <a:blipFill rotWithShape="0">
                <a:blip r:embed="rId4"/>
                <a:stretch>
                  <a:fillRect l="-1255" t="-2290" r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050842" y="1513485"/>
            <a:ext cx="911142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err="1" smtClean="0"/>
              <a:t>Upsampled</a:t>
            </a:r>
            <a:r>
              <a:rPr lang="en-US" sz="1050" i="1" dirty="0" smtClean="0"/>
              <a:t> feature maps obtained from pre-trained network [6]</a:t>
            </a:r>
            <a:endParaRPr lang="en-US" sz="1050" i="1" dirty="0">
              <a:latin typeface="Cambria Math" panose="02040503050406030204" pitchFamily="18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076992" y="2641909"/>
            <a:ext cx="1289406" cy="918029"/>
          </a:xfrm>
          <a:prstGeom prst="rect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/>
              <a:t>Final Classifier.</a:t>
            </a:r>
            <a:endParaRPr lang="en-US" sz="1400" dirty="0"/>
          </a:p>
        </p:txBody>
      </p:sp>
      <p:sp>
        <p:nvSpPr>
          <p:cNvPr id="19" name="Right Arrow 18"/>
          <p:cNvSpPr/>
          <p:nvPr/>
        </p:nvSpPr>
        <p:spPr>
          <a:xfrm>
            <a:off x="6676469" y="2959575"/>
            <a:ext cx="304800" cy="241698"/>
          </a:xfrm>
          <a:prstGeom prst="rightArrow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31"/>
          <p:cNvGrpSpPr>
            <a:grpSpLocks/>
          </p:cNvGrpSpPr>
          <p:nvPr/>
        </p:nvGrpSpPr>
        <p:grpSpPr bwMode="auto">
          <a:xfrm>
            <a:off x="3423496" y="3970599"/>
            <a:ext cx="4942902" cy="1792868"/>
            <a:chOff x="34975800" y="8505398"/>
            <a:chExt cx="4800600" cy="19836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4975800" y="8956669"/>
                  <a:ext cx="4800600" cy="1532359"/>
                </a:xfrm>
                <a:prstGeom prst="rect">
                  <a:avLst/>
                </a:prstGeom>
                <a:noFill/>
                <a:ln>
                  <a:solidFill>
                    <a:srgbClr val="4F81BD">
                      <a:lumMod val="75000"/>
                    </a:srgbClr>
                  </a:solidFill>
                </a:ln>
              </p:spPr>
              <p:txBody>
                <a:bodyPr>
                  <a:spAutoFit/>
                </a:bodyPr>
                <a:lstStyle/>
                <a:p>
                  <a:pPr marL="514350" indent="-514350">
                    <a:buFont typeface="+mj-lt"/>
                    <a:buAutoNum type="arabicPeriod"/>
                    <a:defRPr/>
                  </a:pPr>
                  <a:r>
                    <a:rPr lang="en-US" sz="1400" dirty="0" smtClean="0"/>
                    <a:t>No need to obtain descriptors for multiple regions per image. </a:t>
                  </a:r>
                  <a:endParaRPr lang="en-US" sz="1400" dirty="0"/>
                </a:p>
                <a:p>
                  <a:pPr marL="514350" indent="-514350">
                    <a:buFont typeface="+mj-lt"/>
                    <a:buAutoNum type="arabicPeriod"/>
                    <a:defRPr/>
                  </a:pPr>
                  <a:r>
                    <a:rPr lang="en-US" sz="1400" dirty="0"/>
                    <a:t> </a:t>
                  </a:r>
                  <a:r>
                    <a:rPr lang="en-US" sz="1400" dirty="0" smtClean="0"/>
                    <a:t>We operate on feature maps obtained from multiple layers in pre-trained CNN.</a:t>
                  </a:r>
                </a:p>
                <a:p>
                  <a:pPr marL="514350" indent="-514350">
                    <a:buFont typeface="+mj-lt"/>
                    <a:buAutoNum type="arabicPeriod"/>
                    <a:defRPr/>
                  </a:pPr>
                  <a:r>
                    <a:rPr lang="en-US" sz="1400" dirty="0" smtClean="0"/>
                    <a:t>We are learn </a:t>
                  </a:r>
                  <a14:m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𝑃</m:t>
                      </m:r>
                    </m:oMath>
                  </a14:m>
                  <a:r>
                    <a:rPr lang="en-US" sz="1400" dirty="0" smtClean="0"/>
                    <a:t> part classifiers which operate at multiple spatial locations.</a:t>
                  </a: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75800" y="8956669"/>
                  <a:ext cx="4800600" cy="153235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46" b="-3493"/>
                  </a:stretch>
                </a:blipFill>
                <a:ln>
                  <a:solidFill>
                    <a:srgbClr val="4F81BD">
                      <a:lumMod val="75000"/>
                    </a:srgb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/>
            <p:cNvSpPr/>
            <p:nvPr/>
          </p:nvSpPr>
          <p:spPr>
            <a:xfrm>
              <a:off x="34983354" y="8505398"/>
              <a:ext cx="4566424" cy="2754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14097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Problems addressed</a:t>
              </a:r>
              <a:endPara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200" dirty="0" smtClean="0"/>
              <a:t>1. </a:t>
            </a:r>
            <a:r>
              <a:rPr lang="en-US" sz="1200" dirty="0" err="1" smtClean="0"/>
              <a:t>Juneja</a:t>
            </a:r>
            <a:r>
              <a:rPr lang="en-US" sz="1200" dirty="0" smtClean="0"/>
              <a:t>, M., </a:t>
            </a:r>
            <a:r>
              <a:rPr lang="en-US" sz="1200" dirty="0" err="1" smtClean="0"/>
              <a:t>Vedaldi</a:t>
            </a:r>
            <a:r>
              <a:rPr lang="en-US" sz="1200" dirty="0" smtClean="0"/>
              <a:t>, A., </a:t>
            </a:r>
            <a:r>
              <a:rPr lang="en-US" sz="1200" dirty="0" err="1" smtClean="0"/>
              <a:t>Jawahar</a:t>
            </a:r>
            <a:r>
              <a:rPr lang="en-US" sz="1200" dirty="0" smtClean="0"/>
              <a:t>, C., Zisserman, A.: Blocks that shout: Distinctive parts for scene classification. In: CVPR (2013)</a:t>
            </a:r>
          </a:p>
          <a:p>
            <a:pPr marL="82296" indent="0">
              <a:buNone/>
            </a:pPr>
            <a:r>
              <a:rPr lang="en-US" sz="1200" dirty="0"/>
              <a:t>2</a:t>
            </a:r>
            <a:r>
              <a:rPr lang="en-US" sz="1200" dirty="0" smtClean="0"/>
              <a:t>. </a:t>
            </a:r>
            <a:r>
              <a:rPr lang="en-US" sz="1200" dirty="0" err="1"/>
              <a:t>Doersch</a:t>
            </a:r>
            <a:r>
              <a:rPr lang="en-US" sz="1200" dirty="0"/>
              <a:t>, C., Gupta, A., </a:t>
            </a:r>
            <a:r>
              <a:rPr lang="en-US" sz="1200" dirty="0" err="1"/>
              <a:t>Efros</a:t>
            </a:r>
            <a:r>
              <a:rPr lang="en-US" sz="1200" dirty="0"/>
              <a:t>, A.A.: Mid-level visual element discovery as </a:t>
            </a:r>
            <a:r>
              <a:rPr lang="en-US" sz="1200" dirty="0" smtClean="0"/>
              <a:t>discriminative </a:t>
            </a:r>
            <a:r>
              <a:rPr lang="en-US" sz="1200" dirty="0"/>
              <a:t>mode seeking. In: </a:t>
            </a:r>
            <a:r>
              <a:rPr lang="en-US" sz="1200" dirty="0" smtClean="0"/>
              <a:t>NIPS</a:t>
            </a:r>
            <a:r>
              <a:rPr lang="en-US" sz="1200" dirty="0"/>
              <a:t> </a:t>
            </a:r>
            <a:r>
              <a:rPr lang="en-US" sz="1200" dirty="0" smtClean="0"/>
              <a:t>(2013</a:t>
            </a:r>
            <a:r>
              <a:rPr lang="en-US" sz="1200" dirty="0"/>
              <a:t>)</a:t>
            </a:r>
          </a:p>
          <a:p>
            <a:pPr marL="82296" indent="0">
              <a:buNone/>
            </a:pPr>
            <a:r>
              <a:rPr lang="en-US" sz="1200" dirty="0"/>
              <a:t>3</a:t>
            </a:r>
            <a:r>
              <a:rPr lang="en-US" sz="1200" dirty="0" smtClean="0"/>
              <a:t>. </a:t>
            </a:r>
            <a:r>
              <a:rPr lang="en-US" sz="1200" dirty="0"/>
              <a:t>Singh, S., Gupta, A., </a:t>
            </a:r>
            <a:r>
              <a:rPr lang="en-US" sz="1200" dirty="0" err="1"/>
              <a:t>Efros</a:t>
            </a:r>
            <a:r>
              <a:rPr lang="en-US" sz="1200" dirty="0"/>
              <a:t>, A.: Unsupervised discovery of mid-level </a:t>
            </a:r>
            <a:r>
              <a:rPr lang="en-US" sz="1200" dirty="0" smtClean="0"/>
              <a:t>discriminative patches</a:t>
            </a:r>
            <a:r>
              <a:rPr lang="en-US" sz="1200" dirty="0"/>
              <a:t>. In: </a:t>
            </a:r>
            <a:r>
              <a:rPr lang="en-US" sz="1200" dirty="0" smtClean="0"/>
              <a:t>ECCV. </a:t>
            </a:r>
            <a:r>
              <a:rPr lang="en-US" sz="1200" dirty="0"/>
              <a:t>(2012</a:t>
            </a:r>
            <a:r>
              <a:rPr lang="en-US" sz="1200" dirty="0" smtClean="0"/>
              <a:t>)</a:t>
            </a:r>
          </a:p>
          <a:p>
            <a:pPr marL="82296" indent="0">
              <a:buNone/>
            </a:pPr>
            <a:r>
              <a:rPr lang="en-US" sz="1200" dirty="0" smtClean="0"/>
              <a:t>4. </a:t>
            </a:r>
            <a:r>
              <a:rPr lang="en-US" sz="1200" dirty="0" err="1"/>
              <a:t>Parizi</a:t>
            </a:r>
            <a:r>
              <a:rPr lang="en-US" sz="1200" dirty="0"/>
              <a:t>, S.N., </a:t>
            </a:r>
            <a:r>
              <a:rPr lang="en-US" sz="1200" dirty="0" err="1"/>
              <a:t>Vedaldi</a:t>
            </a:r>
            <a:r>
              <a:rPr lang="en-US" sz="1200" dirty="0"/>
              <a:t>, A., Zisserman, A., </a:t>
            </a:r>
            <a:r>
              <a:rPr lang="en-US" sz="1200" dirty="0" err="1"/>
              <a:t>Felzenszwalb</a:t>
            </a:r>
            <a:r>
              <a:rPr lang="en-US" sz="1200" dirty="0"/>
              <a:t>, P.: Automatic </a:t>
            </a:r>
            <a:r>
              <a:rPr lang="en-US" sz="1200" dirty="0" smtClean="0"/>
              <a:t>Discovery and </a:t>
            </a:r>
            <a:r>
              <a:rPr lang="en-US" sz="1200" dirty="0"/>
              <a:t>Optimization of Parts for Image </a:t>
            </a:r>
            <a:r>
              <a:rPr lang="en-US" sz="1200" dirty="0" smtClean="0"/>
              <a:t>Classification</a:t>
            </a:r>
            <a:r>
              <a:rPr lang="en-US" sz="1200" dirty="0"/>
              <a:t>. In: </a:t>
            </a:r>
            <a:r>
              <a:rPr lang="en-US" sz="1200" dirty="0" smtClean="0"/>
              <a:t>ICLR. (2015)</a:t>
            </a:r>
          </a:p>
          <a:p>
            <a:pPr marL="82296" indent="0">
              <a:buNone/>
            </a:pPr>
            <a:r>
              <a:rPr lang="en-US" sz="1200" dirty="0" smtClean="0"/>
              <a:t>5.</a:t>
            </a:r>
            <a:r>
              <a:rPr lang="en-US" sz="1200" dirty="0"/>
              <a:t> Li, Y., Liu, L., Shen, C., van den </a:t>
            </a:r>
            <a:r>
              <a:rPr lang="en-US" sz="1200" dirty="0" err="1"/>
              <a:t>Hengel</a:t>
            </a:r>
            <a:r>
              <a:rPr lang="en-US" sz="1200" dirty="0"/>
              <a:t>, A.: Mid-level deep pattern </a:t>
            </a:r>
            <a:r>
              <a:rPr lang="en-US" sz="1200" dirty="0" smtClean="0"/>
              <a:t>mining. In</a:t>
            </a:r>
            <a:r>
              <a:rPr lang="en-US" sz="1200" dirty="0"/>
              <a:t>: </a:t>
            </a:r>
            <a:r>
              <a:rPr lang="en-US" sz="1200" dirty="0" smtClean="0"/>
              <a:t>CVPR (2015).</a:t>
            </a:r>
          </a:p>
          <a:p>
            <a:pPr marL="82296" indent="0">
              <a:buNone/>
            </a:pPr>
            <a:r>
              <a:rPr lang="en-US" sz="1200" dirty="0" smtClean="0"/>
              <a:t>6. Gong</a:t>
            </a:r>
            <a:r>
              <a:rPr lang="en-US" sz="1200" dirty="0"/>
              <a:t>, Y., Wang, L., </a:t>
            </a:r>
            <a:r>
              <a:rPr lang="en-US" sz="1200" dirty="0" err="1"/>
              <a:t>Guo</a:t>
            </a:r>
            <a:r>
              <a:rPr lang="en-US" sz="1200" dirty="0"/>
              <a:t>, R., </a:t>
            </a:r>
            <a:r>
              <a:rPr lang="en-US" sz="1200" dirty="0" err="1"/>
              <a:t>Lazebnik</a:t>
            </a:r>
            <a:r>
              <a:rPr lang="en-US" sz="1200" dirty="0"/>
              <a:t>, S.: Multi-scale </a:t>
            </a:r>
            <a:r>
              <a:rPr lang="en-US" sz="1200" dirty="0" err="1"/>
              <a:t>orderless</a:t>
            </a:r>
            <a:r>
              <a:rPr lang="en-US" sz="1200" dirty="0"/>
              <a:t> pooling of </a:t>
            </a:r>
            <a:r>
              <a:rPr lang="en-US" sz="1200" dirty="0" smtClean="0"/>
              <a:t>deep convolutional </a:t>
            </a:r>
            <a:r>
              <a:rPr lang="en-US" sz="1200" dirty="0"/>
              <a:t>activation </a:t>
            </a:r>
            <a:r>
              <a:rPr lang="en-US" sz="1200" dirty="0" smtClean="0"/>
              <a:t>features ECCV (2014).</a:t>
            </a:r>
          </a:p>
          <a:p>
            <a:pPr marL="82296" indent="0">
              <a:buNone/>
            </a:pPr>
            <a:r>
              <a:rPr lang="en-US" sz="1200" dirty="0" smtClean="0"/>
              <a:t>7. </a:t>
            </a:r>
            <a:r>
              <a:rPr lang="en-US" sz="1200" dirty="0" err="1" smtClean="0"/>
              <a:t>Cimpoi</a:t>
            </a:r>
            <a:r>
              <a:rPr lang="en-US" sz="1200" dirty="0"/>
              <a:t>, M., </a:t>
            </a:r>
            <a:r>
              <a:rPr lang="en-US" sz="1200" dirty="0" err="1"/>
              <a:t>Maji</a:t>
            </a:r>
            <a:r>
              <a:rPr lang="en-US" sz="1200" dirty="0"/>
              <a:t>, S., </a:t>
            </a:r>
            <a:r>
              <a:rPr lang="en-US" sz="1200" dirty="0" err="1"/>
              <a:t>Vedaldi</a:t>
            </a:r>
            <a:r>
              <a:rPr lang="en-US" sz="1200" dirty="0"/>
              <a:t>, A.: Deep </a:t>
            </a:r>
            <a:r>
              <a:rPr lang="en-US" sz="1200" dirty="0" smtClean="0"/>
              <a:t>filter </a:t>
            </a:r>
            <a:r>
              <a:rPr lang="en-US" sz="1200" dirty="0"/>
              <a:t>banks for texture recognition </a:t>
            </a:r>
            <a:r>
              <a:rPr lang="en-US" sz="1200" dirty="0" smtClean="0"/>
              <a:t>and segmentation</a:t>
            </a:r>
            <a:r>
              <a:rPr lang="en-US" sz="1200" dirty="0"/>
              <a:t>. In: </a:t>
            </a:r>
            <a:r>
              <a:rPr lang="en-US" sz="1200" dirty="0" smtClean="0"/>
              <a:t>CVPR. </a:t>
            </a:r>
            <a:r>
              <a:rPr lang="en-US" sz="1200" dirty="0"/>
              <a:t>(2015</a:t>
            </a:r>
            <a:r>
              <a:rPr lang="en-US" sz="1200" dirty="0" smtClean="0"/>
              <a:t>)</a:t>
            </a:r>
          </a:p>
          <a:p>
            <a:pPr marL="82296" indent="0">
              <a:buNone/>
            </a:pPr>
            <a:r>
              <a:rPr lang="en-US" sz="1200" dirty="0" smtClean="0"/>
              <a:t>8. Chatfield</a:t>
            </a:r>
            <a:r>
              <a:rPr lang="en-US" sz="1200" dirty="0"/>
              <a:t>, K., </a:t>
            </a:r>
            <a:r>
              <a:rPr lang="en-US" sz="1200" dirty="0" err="1"/>
              <a:t>Simonyan</a:t>
            </a:r>
            <a:r>
              <a:rPr lang="en-US" sz="1200" dirty="0"/>
              <a:t>, K., </a:t>
            </a:r>
            <a:r>
              <a:rPr lang="en-US" sz="1200" dirty="0" err="1"/>
              <a:t>Vedaldi</a:t>
            </a:r>
            <a:r>
              <a:rPr lang="en-US" sz="1200" dirty="0"/>
              <a:t>, A., Zisserman, A.: Return of the Devil </a:t>
            </a:r>
            <a:r>
              <a:rPr lang="en-US" sz="1200" dirty="0" smtClean="0"/>
              <a:t>in the </a:t>
            </a:r>
            <a:r>
              <a:rPr lang="en-US" sz="1200" dirty="0"/>
              <a:t>Details: Delving Deep into Convolutional Nets</a:t>
            </a:r>
            <a:r>
              <a:rPr lang="en-US" sz="1200" dirty="0" smtClean="0"/>
              <a:t>. In BMVC 2014.</a:t>
            </a:r>
          </a:p>
          <a:p>
            <a:pPr marL="82296" indent="0">
              <a:buNone/>
            </a:pPr>
            <a:r>
              <a:rPr lang="en-US" sz="1200" dirty="0" smtClean="0"/>
              <a:t>9. </a:t>
            </a:r>
            <a:r>
              <a:rPr lang="en-US" sz="1200" dirty="0" err="1"/>
              <a:t>Simonyan</a:t>
            </a:r>
            <a:r>
              <a:rPr lang="en-US" sz="1200" dirty="0"/>
              <a:t>, K., Zisserman, A.: Very deep convolutional networks for </a:t>
            </a:r>
            <a:r>
              <a:rPr lang="en-US" sz="1200" dirty="0" smtClean="0"/>
              <a:t>large-scale image </a:t>
            </a:r>
            <a:r>
              <a:rPr lang="en-US" sz="1200" dirty="0"/>
              <a:t>recognition</a:t>
            </a:r>
            <a:r>
              <a:rPr lang="en-US" sz="1200" dirty="0" smtClean="0"/>
              <a:t>. In: ICLR</a:t>
            </a:r>
          </a:p>
          <a:p>
            <a:pPr marL="82296" indent="0">
              <a:buNone/>
            </a:pPr>
            <a:r>
              <a:rPr lang="en-US" sz="1200" dirty="0" smtClean="0"/>
              <a:t>10. </a:t>
            </a:r>
            <a:r>
              <a:rPr lang="en-US" sz="1200" dirty="0" err="1"/>
              <a:t>Krizhevsky</a:t>
            </a:r>
            <a:r>
              <a:rPr lang="en-US" sz="1200" dirty="0"/>
              <a:t>, A., </a:t>
            </a:r>
            <a:r>
              <a:rPr lang="en-US" sz="1200" dirty="0" err="1"/>
              <a:t>Sutskever</a:t>
            </a:r>
            <a:r>
              <a:rPr lang="en-US" sz="1200" dirty="0"/>
              <a:t>, I., Hinton, G.E.: ImageNet </a:t>
            </a:r>
            <a:r>
              <a:rPr lang="en-US" sz="1200" dirty="0" err="1"/>
              <a:t>Classication</a:t>
            </a:r>
            <a:r>
              <a:rPr lang="en-US" sz="1200" dirty="0"/>
              <a:t> with </a:t>
            </a:r>
            <a:r>
              <a:rPr lang="en-US" sz="1200" dirty="0" smtClean="0"/>
              <a:t>Deep Convolutional </a:t>
            </a:r>
            <a:r>
              <a:rPr lang="en-US" sz="1200" dirty="0"/>
              <a:t>Neural Networks</a:t>
            </a:r>
            <a:r>
              <a:rPr lang="en-US" sz="1200" dirty="0" smtClean="0"/>
              <a:t>. In NIPS 2012.</a:t>
            </a:r>
          </a:p>
          <a:p>
            <a:pPr marL="82296" indent="0">
              <a:buNone/>
            </a:pPr>
            <a:r>
              <a:rPr lang="en-US" sz="1200" dirty="0" smtClean="0"/>
              <a:t>11. </a:t>
            </a:r>
            <a:r>
              <a:rPr lang="en-US" sz="1200" dirty="0" err="1" smtClean="0"/>
              <a:t>Oquab</a:t>
            </a:r>
            <a:r>
              <a:rPr lang="en-US" sz="1200" dirty="0"/>
              <a:t>, M., </a:t>
            </a:r>
            <a:r>
              <a:rPr lang="en-US" sz="1200" dirty="0" err="1"/>
              <a:t>Bottou</a:t>
            </a:r>
            <a:r>
              <a:rPr lang="en-US" sz="1200" dirty="0"/>
              <a:t>, L., Laptev, I., </a:t>
            </a:r>
            <a:r>
              <a:rPr lang="en-US" sz="1200" dirty="0" err="1"/>
              <a:t>Sivic</a:t>
            </a:r>
            <a:r>
              <a:rPr lang="en-US" sz="1200" dirty="0"/>
              <a:t>, J.: Learning and transferring </a:t>
            </a:r>
            <a:r>
              <a:rPr lang="en-US" sz="1200" dirty="0" smtClean="0"/>
              <a:t>mid-level image </a:t>
            </a:r>
            <a:r>
              <a:rPr lang="en-US" sz="1200" dirty="0"/>
              <a:t>representations using convolutional neural networks</a:t>
            </a:r>
            <a:r>
              <a:rPr lang="en-US" sz="1200" dirty="0" smtClean="0"/>
              <a:t>.</a:t>
            </a:r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53E-88DC-40C8-B8F6-B522226D6FA0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r>
              <a:rPr lang="en-US" sz="4000" dirty="0"/>
              <a:t>Questions </a:t>
            </a:r>
            <a:r>
              <a:rPr lang="en-US" sz="4000" dirty="0" smtClean="0"/>
              <a:t>?</a:t>
            </a:r>
          </a:p>
          <a:p>
            <a:pPr marL="82296" indent="0">
              <a:buNone/>
            </a:pPr>
            <a:endParaRPr lang="en-US" sz="4000" dirty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  <a:p>
            <a:pPr marL="82296" indent="0">
              <a:buNone/>
            </a:pPr>
            <a:endParaRPr lang="en-US" sz="1100" dirty="0" smtClean="0"/>
          </a:p>
          <a:p>
            <a:pPr marL="82296" indent="0">
              <a:buNone/>
            </a:pPr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569CE-7EAC-4B19-BDC3-5AE5D5F22D18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Outline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7200" b="1" dirty="0" smtClean="0"/>
              <a:t>Background: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Part-Based </a:t>
            </a:r>
            <a:r>
              <a:rPr lang="en-US" sz="7200" dirty="0" smtClean="0"/>
              <a:t>Models ( PBMs ) </a:t>
            </a:r>
            <a:r>
              <a:rPr lang="en-US" sz="7200" dirty="0" smtClean="0"/>
              <a:t>in context of Image Classification.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Motivation and Challenges.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Prior works</a:t>
            </a:r>
            <a:r>
              <a:rPr lang="en-US" sz="7200" dirty="0" smtClean="0"/>
              <a:t>.</a:t>
            </a:r>
          </a:p>
          <a:p>
            <a:pPr marL="82296" indent="0">
              <a:buNone/>
            </a:pPr>
            <a:r>
              <a:rPr lang="en-US" sz="7200" b="1" dirty="0">
                <a:solidFill>
                  <a:schemeClr val="bg1">
                    <a:lumMod val="85000"/>
                  </a:schemeClr>
                </a:solidFill>
              </a:rPr>
              <a:t>Our Method: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Novel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joint learning framework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for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learning parameters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in PBMs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7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Contribution:</a:t>
            </a:r>
            <a:endParaRPr lang="en-US" sz="7200" b="1" dirty="0">
              <a:solidFill>
                <a:schemeClr val="bg1">
                  <a:lumMod val="8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A boosted non-linear part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classifiers.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Parametric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Soft-Max Pooling.</a:t>
            </a: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Datasets (Pascal VOC, MITindoor67 and Willow actions).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Comparison to prior SOA approaches.</a:t>
            </a:r>
            <a:endParaRPr lang="en-US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Extensions</a:t>
            </a:r>
            <a:endParaRPr lang="en-US" sz="7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70966" lvl="1" indent="-514350">
              <a:buFont typeface="+mj-lt"/>
              <a:buAutoNum type="alphaLcParenR"/>
            </a:pPr>
            <a:endParaRPr lang="en-US" sz="1000" dirty="0" smtClean="0"/>
          </a:p>
          <a:p>
            <a:pPr marL="82296" indent="0">
              <a:buNone/>
            </a:pPr>
            <a:endParaRPr lang="en-US" sz="1400" b="1" dirty="0" smtClean="0"/>
          </a:p>
          <a:p>
            <a:pPr marL="82296" indent="0">
              <a:buNone/>
            </a:pPr>
            <a:endParaRPr lang="en-US" sz="1400" b="1" dirty="0"/>
          </a:p>
          <a:p>
            <a:pPr marL="82296" indent="0">
              <a:buNone/>
            </a:pPr>
            <a:endParaRPr lang="en-US" sz="600" dirty="0"/>
          </a:p>
          <a:p>
            <a:pPr marL="603504" lvl="2" indent="0">
              <a:buNone/>
            </a:pPr>
            <a:endParaRPr lang="en-US" dirty="0" smtClean="0"/>
          </a:p>
          <a:p>
            <a:pPr marL="603504" lvl="2" indent="0">
              <a:buNone/>
            </a:pPr>
            <a:r>
              <a:rPr lang="en-US" dirty="0" smtClean="0"/>
              <a:t>												</a:t>
            </a:r>
          </a:p>
          <a:p>
            <a:pPr marL="928116" lvl="1" indent="-571500">
              <a:buFont typeface="+mj-lt"/>
              <a:buAutoNum type="alphaLcPeriod"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17DD-C381-4C19-BBB6-3EB979C9FB5E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2296"/>
            <a:r>
              <a:rPr lang="en-US" sz="4400" b="1" dirty="0">
                <a:solidFill>
                  <a:srgbClr val="4F271C">
                    <a:satMod val="130000"/>
                  </a:srgbClr>
                </a:solidFill>
              </a:rPr>
              <a:t>Background</a:t>
            </a:r>
            <a:endParaRPr lang="en-US" sz="2800" b="1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1223882" y="2092339"/>
            <a:ext cx="1461196" cy="1367035"/>
            <a:chOff x="1029730" y="1895733"/>
            <a:chExt cx="2183027" cy="1227952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2" cstate="print">
              <a:lum brigh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730" y="1895733"/>
              <a:ext cx="2183027" cy="1227952"/>
            </a:xfrm>
            <a:prstGeom prst="rect">
              <a:avLst/>
            </a:prstGeom>
            <a:gradFill>
              <a:gsLst>
                <a:gs pos="0">
                  <a:srgbClr val="5B9BD5">
                    <a:lumMod val="5000"/>
                    <a:lumOff val="95000"/>
                  </a:srgbClr>
                </a:gs>
                <a:gs pos="77000">
                  <a:sysClr val="window" lastClr="FFFFFF"/>
                </a:gs>
                <a:gs pos="83000">
                  <a:srgbClr val="5B9BD5">
                    <a:lumMod val="45000"/>
                    <a:lumOff val="55000"/>
                  </a:srgbClr>
                </a:gs>
                <a:gs pos="100000">
                  <a:srgbClr val="5B9BD5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solidFill>
                <a:schemeClr val="accent1"/>
              </a:solidFill>
            </a:ln>
          </p:spPr>
        </p:pic>
        <p:sp>
          <p:nvSpPr>
            <p:cNvPr id="111" name="Rectangle 110"/>
            <p:cNvSpPr/>
            <p:nvPr/>
          </p:nvSpPr>
          <p:spPr>
            <a:xfrm>
              <a:off x="2217235" y="2152422"/>
              <a:ext cx="477795" cy="321276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62328" y="2733188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30505" y="2649524"/>
              <a:ext cx="251254" cy="341871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62328" y="2473697"/>
              <a:ext cx="580766" cy="362465"/>
            </a:xfrm>
            <a:prstGeom prst="rect">
              <a:avLst/>
            </a:prstGeom>
            <a:noFill/>
            <a:ln w="381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82442" y="271671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181328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882442" y="2015080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91043" y="2038375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166915" y="2667542"/>
              <a:ext cx="216240" cy="274684"/>
            </a:xfrm>
            <a:prstGeom prst="rect">
              <a:avLst/>
            </a:prstGeom>
            <a:noFill/>
            <a:ln w="381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0" name="Straight Connector 119"/>
          <p:cNvCxnSpPr/>
          <p:nvPr/>
        </p:nvCxnSpPr>
        <p:spPr>
          <a:xfrm flipV="1">
            <a:off x="3120867" y="3331205"/>
            <a:ext cx="295805" cy="323462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miter lim="800000"/>
          </a:ln>
          <a:effectLst/>
        </p:spPr>
      </p:cxnSp>
      <p:cxnSp>
        <p:nvCxnSpPr>
          <p:cNvPr id="121" name="Straight Connector 120"/>
          <p:cNvCxnSpPr/>
          <p:nvPr/>
        </p:nvCxnSpPr>
        <p:spPr>
          <a:xfrm flipV="1">
            <a:off x="3120867" y="4048579"/>
            <a:ext cx="295805" cy="351091"/>
          </a:xfrm>
          <a:prstGeom prst="line">
            <a:avLst/>
          </a:prstGeom>
          <a:noFill/>
          <a:ln w="57150" cap="flat" cmpd="sng" algn="ctr">
            <a:solidFill>
              <a:srgbClr val="00B050"/>
            </a:solidFill>
            <a:prstDash val="solid"/>
            <a:miter lim="800000"/>
          </a:ln>
          <a:effectLst/>
        </p:spPr>
      </p:cxnSp>
      <p:cxnSp>
        <p:nvCxnSpPr>
          <p:cNvPr id="122" name="Straight Connector 121"/>
          <p:cNvCxnSpPr/>
          <p:nvPr/>
        </p:nvCxnSpPr>
        <p:spPr>
          <a:xfrm flipV="1">
            <a:off x="3120867" y="4793582"/>
            <a:ext cx="295805" cy="35109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3" name="Curved Connector 122"/>
          <p:cNvCxnSpPr/>
          <p:nvPr/>
        </p:nvCxnSpPr>
        <p:spPr>
          <a:xfrm flipV="1">
            <a:off x="2361704" y="3654667"/>
            <a:ext cx="634889" cy="704311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4" name="Curved Connector 123"/>
          <p:cNvCxnSpPr/>
          <p:nvPr/>
        </p:nvCxnSpPr>
        <p:spPr>
          <a:xfrm>
            <a:off x="2361704" y="4358978"/>
            <a:ext cx="634889" cy="1095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25" name="Curved Connector 124"/>
          <p:cNvCxnSpPr/>
          <p:nvPr/>
        </p:nvCxnSpPr>
        <p:spPr>
          <a:xfrm>
            <a:off x="2361704" y="4358978"/>
            <a:ext cx="614737" cy="726937"/>
          </a:xfrm>
          <a:prstGeom prst="curvedConnector3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6" name="TextBox 125"/>
          <p:cNvSpPr txBox="1"/>
          <p:nvPr/>
        </p:nvSpPr>
        <p:spPr>
          <a:xfrm>
            <a:off x="2996593" y="3341488"/>
            <a:ext cx="37822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Head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3043353" y="4058744"/>
            <a:ext cx="368611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Body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053794" y="4776001"/>
            <a:ext cx="336577" cy="26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Legs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9" name="Right Arrow 128"/>
          <p:cNvSpPr/>
          <p:nvPr/>
        </p:nvSpPr>
        <p:spPr>
          <a:xfrm>
            <a:off x="3507896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Rectangle 129"/>
              <p:cNvSpPr/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Region Description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𝑿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𝑟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=1 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𝑅</m:t>
                          </m:r>
                        </m:sup>
                      </m:sSubSup>
                    </m:oMath>
                  </m:oMathPara>
                </a14:m>
                <a:endPara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Where, </a:t>
                </a:r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𝒙</m:t>
                        </m:r>
                      </m:e>
                      <m:sub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sz="1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∈ </m:t>
                    </m:r>
                    <m:sSup>
                      <m:sSupPr>
                        <m:ctrlP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ℝ</m:t>
                        </m:r>
                      </m:e>
                      <m:sup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𝐷</m:t>
                        </m:r>
                        <m:r>
                          <a:rPr kumimoji="0" lang="en-US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cs typeface="+mn-cs"/>
                  </a:rPr>
                  <a:t> </a:t>
                </a:r>
              </a:p>
            </p:txBody>
          </p:sp>
        </mc:Choice>
        <mc:Fallback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043" y="3823165"/>
                <a:ext cx="1194661" cy="1067458"/>
              </a:xfrm>
              <a:prstGeom prst="rect">
                <a:avLst/>
              </a:prstGeom>
              <a:blipFill rotWithShape="0">
                <a:blip r:embed="rId3"/>
                <a:stretch>
                  <a:fillRect t="-4520" b="-2260"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Rectangle 130"/>
              <p:cNvSpPr/>
              <p:nvPr/>
            </p:nvSpPr>
            <p:spPr>
              <a:xfrm>
                <a:off x="3758036" y="3745465"/>
                <a:ext cx="1893040" cy="1199796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Aggregation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400" i="1" ker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14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1400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4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 … </m:t>
                              </m:r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sSub>
                            <m:sSubPr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𝜽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sub>
                          </m:s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036" y="3745465"/>
                <a:ext cx="1893040" cy="11997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" name="Right Arrow 131"/>
          <p:cNvSpPr/>
          <p:nvPr/>
        </p:nvSpPr>
        <p:spPr>
          <a:xfrm>
            <a:off x="5707560" y="4265699"/>
            <a:ext cx="211326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Rectangle 132"/>
              <p:cNvSpPr/>
              <p:nvPr/>
            </p:nvSpPr>
            <p:spPr>
              <a:xfrm>
                <a:off x="5961836" y="3689696"/>
                <a:ext cx="1532536" cy="1311334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Part-based representation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𝑿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;</m:t>
                          </m:r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𝚯</m:t>
                          </m:r>
                        </m:e>
                      </m:d>
                      <m:r>
                        <a:rPr kumimoji="0" lang="en-US" sz="1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14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1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𝑝</m:t>
                          </m:r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1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sup>
                      </m:sSubSup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836" y="3689696"/>
                <a:ext cx="1532536" cy="131133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Rectangle 133"/>
              <p:cNvSpPr/>
              <p:nvPr/>
            </p:nvSpPr>
            <p:spPr>
              <a:xfrm>
                <a:off x="7751422" y="3777370"/>
                <a:ext cx="1316378" cy="1016212"/>
              </a:xfrm>
              <a:prstGeom prst="rect">
                <a:avLst/>
              </a:prstGeom>
              <a:no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Final</a:t>
                </a: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Classifiers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  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𝑾</m:t>
                      </m:r>
                      <m:r>
                        <a:rPr kumimoji="0" lang="en-US" sz="1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|…  |</m:t>
                          </m:r>
                          <m:sSub>
                            <m:sSubPr>
                              <m:ctrlP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0" lang="en-US" sz="1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2" y="3777370"/>
                <a:ext cx="1316378" cy="10162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Box 134"/>
              <p:cNvSpPr txBox="1"/>
              <p:nvPr/>
            </p:nvSpPr>
            <p:spPr>
              <a:xfrm>
                <a:off x="3545586" y="5233545"/>
                <a:ext cx="3964547" cy="15219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Score of </a:t>
                </a:r>
                <a:r>
                  <a:rPr lang="en-US" i="1" dirty="0" smtClean="0">
                    <a:solidFill>
                      <a:prstClr val="black"/>
                    </a:solidFill>
                    <a:latin typeface="Calibri" panose="020F0502020204030204"/>
                  </a:rPr>
                  <a:t>p</a:t>
                </a:r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-</a:t>
                </a:r>
                <a:r>
                  <a:rPr lang="en-US" i="1" dirty="0" err="1" smtClean="0">
                    <a:solidFill>
                      <a:prstClr val="black"/>
                    </a:solidFill>
                    <a:latin typeface="Calibri" panose="020F0502020204030204"/>
                  </a:rPr>
                  <a:t>th</a:t>
                </a:r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part </a:t>
                </a:r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classifie</a:t>
                </a:r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r for region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: </a:t>
                </a:r>
                <a:endParaRPr lang="en-US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  <m:sup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bSup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Let</a:t>
                </a:r>
                <a:r>
                  <a:rPr lang="en-US" dirty="0" smtClean="0">
                    <a:solidFill>
                      <a:prstClr val="black"/>
                    </a:solidFill>
                    <a:latin typeface="Calibri" panose="020F0502020204030204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𝚯</m:t>
                      </m:r>
                      <m:r>
                        <a:rPr lang="en-US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…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 … 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586" y="5233545"/>
                <a:ext cx="3964547" cy="1521955"/>
              </a:xfrm>
              <a:prstGeom prst="rect">
                <a:avLst/>
              </a:prstGeom>
              <a:blipFill rotWithShape="0">
                <a:blip r:embed="rId7"/>
                <a:stretch>
                  <a:fillRect l="-1385" t="-2410" r="-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Right Arrow 135"/>
          <p:cNvSpPr/>
          <p:nvPr/>
        </p:nvSpPr>
        <p:spPr>
          <a:xfrm>
            <a:off x="7537322" y="4240341"/>
            <a:ext cx="169510" cy="159329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ight Arrow 136"/>
          <p:cNvSpPr/>
          <p:nvPr/>
        </p:nvSpPr>
        <p:spPr>
          <a:xfrm rot="5400000">
            <a:off x="1721113" y="3579007"/>
            <a:ext cx="273714" cy="123013"/>
          </a:xfrm>
          <a:prstGeom prst="right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143000" y="1828800"/>
            <a:ext cx="3285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Bag of Candidate region </a:t>
            </a:r>
            <a:r>
              <a:rPr lang="en-US" sz="1400" dirty="0" smtClean="0">
                <a:solidFill>
                  <a:prstClr val="black"/>
                </a:solidFill>
                <a:latin typeface="Calibri" panose="020F0502020204030204"/>
              </a:rPr>
              <a:t>proposals/image </a:t>
            </a: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5286" y="3254928"/>
            <a:ext cx="531455" cy="2383872"/>
          </a:xfrm>
          <a:prstGeom prst="rect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ker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3113747" y="5132313"/>
                <a:ext cx="447558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 part classifiers</a:t>
                </a:r>
                <a:endParaRPr lang="en-US" sz="1400" b="1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83" y="2989730"/>
                <a:ext cx="1386598" cy="523220"/>
              </a:xfrm>
              <a:prstGeom prst="rect">
                <a:avLst/>
              </a:prstGeom>
              <a:blipFill rotWithShape="0">
                <a:blip r:embed="rId9"/>
                <a:stretch>
                  <a:fillRect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3921487" y="2241603"/>
                <a:ext cx="4899504" cy="968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  <a:latin typeface="Calibri" panose="020F0502020204030204"/>
                  </a:rPr>
                  <a:t>Objective:</a:t>
                </a:r>
              </a:p>
              <a:p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L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earn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r>
                          <a:rPr lang="en-US" sz="1400" b="0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1" i="1" kern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</m:d>
                    <m:r>
                      <a:rPr lang="en-US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using annotated training dataset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ℑ</m:t>
                    </m:r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1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sz="1400" dirty="0" smtClean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r"/>
                <a:r>
                  <a:rPr lang="en-US" sz="14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                                     with,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4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1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sz="1400" b="1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US" sz="1400" dirty="0" smtClean="0">
                    <a:solidFill>
                      <a:prstClr val="black"/>
                    </a:solidFill>
                    <a:latin typeface="Calibri" panose="020F0502020204030204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1, …, </m:t>
                        </m:r>
                        <m:r>
                          <a:rPr lang="en-US" sz="1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1400" b="1" dirty="0" smtClean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</a:p>
              <a:p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1487" y="2241603"/>
                <a:ext cx="4899504" cy="968407"/>
              </a:xfrm>
              <a:prstGeom prst="rect">
                <a:avLst/>
              </a:prstGeom>
              <a:blipFill rotWithShape="0">
                <a:blip r:embed="rId10"/>
                <a:stretch>
                  <a:fillRect l="-373" t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057449" y="1421091"/>
            <a:ext cx="6830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2296"/>
            <a:r>
              <a:rPr lang="en-US" b="1" dirty="0"/>
              <a:t>Part-Based </a:t>
            </a:r>
            <a:r>
              <a:rPr lang="en-US" b="1" dirty="0" smtClean="0"/>
              <a:t>Models (PBMs) </a:t>
            </a:r>
            <a:r>
              <a:rPr lang="en-US" b="1" dirty="0"/>
              <a:t>in context of Image Classification.</a:t>
            </a:r>
          </a:p>
          <a:p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57FEE-FE7A-4814-885B-666F57B8529D}" type="datetime1">
              <a:rPr lang="en-US" smtClean="0"/>
              <a:t>6/28/2016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sz="1800" b="1" dirty="0" smtClean="0"/>
              <a:t>Motivation for using PBMs: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By breaking object / image into parts at-least some of these are visible and recognizable.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Parts can be recombined in many ways to construct object / scene.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Parts are distinctive of a particular class. 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Part-based representation are compact.</a:t>
            </a:r>
          </a:p>
          <a:p>
            <a:pPr marL="82296" indent="0">
              <a:buNone/>
            </a:pPr>
            <a:r>
              <a:rPr lang="en-US" sz="1800" b="1" dirty="0" smtClean="0"/>
              <a:t>Challenges: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How to train part classifiers ?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Difficult problem – No annotations of relevant regions with an image.</a:t>
            </a:r>
            <a:endParaRPr lang="en-US" sz="1800" dirty="0"/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Chicken and egg problem: </a:t>
            </a:r>
          </a:p>
          <a:p>
            <a:pPr marL="596646" indent="-514350">
              <a:buFont typeface="+mj-lt"/>
              <a:buAutoNum type="arabicPeriod"/>
            </a:pPr>
            <a:endParaRPr lang="en-US" sz="1800" dirty="0"/>
          </a:p>
          <a:p>
            <a:pPr marL="596646" indent="-514350">
              <a:buFont typeface="+mj-lt"/>
              <a:buAutoNum type="arabicPeriod"/>
            </a:pPr>
            <a:endParaRPr lang="en-US" sz="1800" dirty="0" smtClean="0"/>
          </a:p>
          <a:p>
            <a:pPr marL="596646" indent="-514350">
              <a:buFont typeface="+mj-lt"/>
              <a:buAutoNum type="arabicPeriod"/>
            </a:pPr>
            <a:endParaRPr lang="en-US" sz="1800" dirty="0"/>
          </a:p>
          <a:p>
            <a:pPr marL="596646" indent="-514350">
              <a:buFont typeface="+mj-lt"/>
              <a:buAutoNum type="arabicPeriod"/>
            </a:pPr>
            <a:r>
              <a:rPr lang="en-US" sz="1800" dirty="0" smtClean="0"/>
              <a:t>Initialization critical.</a:t>
            </a:r>
            <a:endParaRPr lang="en-US" sz="1800" dirty="0"/>
          </a:p>
          <a:p>
            <a:pPr marL="82296" indent="0">
              <a:buNone/>
            </a:pPr>
            <a:endParaRPr lang="en-US" sz="1800" dirty="0" smtClean="0"/>
          </a:p>
          <a:p>
            <a:pPr marL="596646" indent="-514350">
              <a:buFont typeface="+mj-lt"/>
              <a:buAutoNum type="arabicPeriod"/>
            </a:pPr>
            <a:endParaRPr lang="en-US" sz="1800" dirty="0" smtClean="0"/>
          </a:p>
          <a:p>
            <a:pPr marL="82296" indent="0"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828800" y="4724400"/>
            <a:ext cx="2057400" cy="685800"/>
          </a:xfrm>
          <a:prstGeom prst="rect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Discriminative / relevant regions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4724400"/>
            <a:ext cx="1371600" cy="685800"/>
          </a:xfrm>
          <a:prstGeom prst="rect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Part Classifiers</a:t>
            </a:r>
            <a:endParaRPr lang="en-US" dirty="0"/>
          </a:p>
        </p:txBody>
      </p:sp>
      <p:sp>
        <p:nvSpPr>
          <p:cNvPr id="6" name="Left-Right Arrow 5"/>
          <p:cNvSpPr/>
          <p:nvPr/>
        </p:nvSpPr>
        <p:spPr>
          <a:xfrm>
            <a:off x="4038600" y="4953000"/>
            <a:ext cx="457200" cy="228600"/>
          </a:xfrm>
          <a:prstGeom prst="leftRightArrow">
            <a:avLst/>
          </a:prstGeom>
          <a:ln w="127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1B6C-3321-48EB-92ED-CE91192FB154}" type="datetime1">
              <a:rPr lang="en-US" smtClean="0"/>
              <a:t>6/28/2016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1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800" b="1" dirty="0" smtClean="0"/>
              <a:t>Prior Works in PBMs:</a:t>
            </a:r>
          </a:p>
          <a:p>
            <a:pPr marL="82296" indent="0">
              <a:buNone/>
            </a:pPr>
            <a:r>
              <a:rPr lang="en-US" sz="1800" b="1" dirty="0" smtClean="0"/>
              <a:t>Method 1 </a:t>
            </a:r>
            <a:r>
              <a:rPr lang="en-US" sz="1800" dirty="0" smtClean="0"/>
              <a:t>(</a:t>
            </a:r>
            <a:r>
              <a:rPr lang="en-US" sz="1800" dirty="0" err="1" smtClean="0"/>
              <a:t>Juneja</a:t>
            </a:r>
            <a:r>
              <a:rPr lang="en-US" sz="1800" dirty="0" smtClean="0"/>
              <a:t> et al [1], </a:t>
            </a:r>
            <a:r>
              <a:rPr lang="en-US" sz="1800" dirty="0" err="1" smtClean="0"/>
              <a:t>Doersch</a:t>
            </a:r>
            <a:r>
              <a:rPr lang="en-US" sz="1800" dirty="0" smtClean="0"/>
              <a:t> et al [2], Singh et al [3], Li et al [5]):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Discriminative regions discovery.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Training set of part classifiers. 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Train final classifiers on top of part-based representation.</a:t>
            </a:r>
          </a:p>
          <a:p>
            <a:pPr marL="82296" indent="0">
              <a:buNone/>
            </a:pPr>
            <a:r>
              <a:rPr lang="en-US" sz="1800" b="1" dirty="0" smtClean="0"/>
              <a:t>Method 2 </a:t>
            </a:r>
            <a:r>
              <a:rPr lang="en-US" sz="1800" dirty="0" smtClean="0"/>
              <a:t>(</a:t>
            </a:r>
            <a:r>
              <a:rPr lang="en-US" sz="1800" dirty="0" err="1" smtClean="0"/>
              <a:t>Parizi</a:t>
            </a:r>
            <a:r>
              <a:rPr lang="en-US" sz="1800" dirty="0" smtClean="0"/>
              <a:t> </a:t>
            </a:r>
            <a:r>
              <a:rPr lang="en-US" sz="1800" dirty="0"/>
              <a:t>et al </a:t>
            </a:r>
            <a:r>
              <a:rPr lang="en-US" sz="1800" dirty="0" smtClean="0"/>
              <a:t>[4]):</a:t>
            </a:r>
            <a:endParaRPr lang="en-US" sz="1800" dirty="0"/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Joint training of final classifiers and discriminative part classifiers.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Part classifiers are directly optimized for targeted task.  </a:t>
            </a:r>
          </a:p>
          <a:p>
            <a:pPr marL="82296" indent="0">
              <a:buNone/>
            </a:pPr>
            <a:r>
              <a:rPr lang="en-US" sz="1800" b="1" dirty="0" smtClean="0"/>
              <a:t>Combine CNN with PBMs  </a:t>
            </a:r>
            <a:r>
              <a:rPr lang="en-US" sz="1800" dirty="0" smtClean="0"/>
              <a:t>(Gong et al [6], </a:t>
            </a:r>
            <a:r>
              <a:rPr lang="en-US" sz="1800" dirty="0" err="1" smtClean="0"/>
              <a:t>Cimpoi</a:t>
            </a:r>
            <a:r>
              <a:rPr lang="en-US" sz="1800" dirty="0" smtClean="0"/>
              <a:t> et al [7], Li et al [5]):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Use penultimate layer of pre-trained CNN to describe each region.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Aggregating CNN described multiple regions.</a:t>
            </a:r>
            <a:endParaRPr lang="en-US" sz="18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E4717-EF3D-40D8-BABF-8C43846A3A07}" type="datetime1">
              <a:rPr lang="en-US" smtClean="0"/>
              <a:t>6/28/2016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6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Outline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Background: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Part-Based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Models ( PBMs )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in context of Image Classification.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Motivation and Challenges.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Prior works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en-US" sz="7200" b="1" dirty="0"/>
              <a:t>Our Method: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/>
              <a:t>Novel </a:t>
            </a:r>
            <a:r>
              <a:rPr lang="en-US" sz="7200" dirty="0" smtClean="0"/>
              <a:t>joint learning framework </a:t>
            </a:r>
            <a:r>
              <a:rPr lang="en-US" sz="7200" dirty="0"/>
              <a:t>for </a:t>
            </a:r>
            <a:r>
              <a:rPr lang="en-US" sz="7200" dirty="0" smtClean="0"/>
              <a:t>learning parameters </a:t>
            </a:r>
            <a:r>
              <a:rPr lang="en-US" sz="7200" dirty="0"/>
              <a:t>in PBMs</a:t>
            </a:r>
            <a:r>
              <a:rPr lang="en-US" sz="7200" dirty="0" smtClean="0"/>
              <a:t>.</a:t>
            </a:r>
            <a:endParaRPr lang="en-US" sz="7200" dirty="0" smtClean="0"/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Contribution:</a:t>
            </a:r>
            <a:endParaRPr lang="en-US" sz="7200" b="1" dirty="0">
              <a:solidFill>
                <a:schemeClr val="bg1">
                  <a:lumMod val="8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A boosted non-linear part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classifiers.</a:t>
            </a:r>
            <a:endParaRPr lang="en-US" sz="7200" dirty="0">
              <a:solidFill>
                <a:schemeClr val="bg1">
                  <a:lumMod val="85000"/>
                </a:schemeClr>
              </a:solidFill>
            </a:endParaRP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Parametric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Soft-Max Pooling.</a:t>
            </a: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Datasets (Pascal VOC, MITindoor67 and Willow actions).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Comparison to prior SOA approaches.</a:t>
            </a:r>
            <a:endParaRPr lang="en-US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Extensions</a:t>
            </a:r>
            <a:endParaRPr lang="en-US" sz="7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70966" lvl="1" indent="-514350">
              <a:buFont typeface="+mj-lt"/>
              <a:buAutoNum type="alphaLcParenR"/>
            </a:pPr>
            <a:endParaRPr lang="en-US" sz="1000" dirty="0" smtClean="0"/>
          </a:p>
          <a:p>
            <a:pPr marL="82296" indent="0">
              <a:buNone/>
            </a:pPr>
            <a:endParaRPr lang="en-US" sz="1400" b="1" dirty="0" smtClean="0"/>
          </a:p>
          <a:p>
            <a:pPr marL="82296" indent="0">
              <a:buNone/>
            </a:pPr>
            <a:endParaRPr lang="en-US" sz="1400" b="1" dirty="0"/>
          </a:p>
          <a:p>
            <a:pPr marL="82296" indent="0">
              <a:buNone/>
            </a:pPr>
            <a:endParaRPr lang="en-US" sz="600" dirty="0"/>
          </a:p>
          <a:p>
            <a:pPr marL="603504" lvl="2" indent="0">
              <a:buNone/>
            </a:pPr>
            <a:endParaRPr lang="en-US" dirty="0" smtClean="0"/>
          </a:p>
          <a:p>
            <a:pPr marL="603504" lvl="2" indent="0">
              <a:buNone/>
            </a:pPr>
            <a:r>
              <a:rPr lang="en-US" dirty="0" smtClean="0"/>
              <a:t>												</a:t>
            </a:r>
          </a:p>
          <a:p>
            <a:pPr marL="928116" lvl="1" indent="-571500">
              <a:buFont typeface="+mj-lt"/>
              <a:buAutoNum type="alphaLcPeriod"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F0385-6096-44FF-A4E6-EB234DFB0919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3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/>
              <a:t>Our Method (</a:t>
            </a:r>
            <a:r>
              <a:rPr lang="en-US" sz="4400" b="1" dirty="0" err="1" smtClean="0"/>
              <a:t>SPLeaP</a:t>
            </a:r>
            <a:r>
              <a:rPr lang="en-US" sz="4400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800" b="1" dirty="0"/>
              <a:t>Novel joint learning framework for learning parameters in </a:t>
            </a:r>
            <a:r>
              <a:rPr lang="en-US" sz="1800" b="1" dirty="0" smtClean="0"/>
              <a:t>PBMs</a:t>
            </a:r>
            <a:r>
              <a:rPr lang="en-US" sz="1800" b="1" dirty="0" smtClean="0"/>
              <a:t>: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We </a:t>
            </a:r>
            <a:r>
              <a:rPr lang="en-US" sz="1800" dirty="0"/>
              <a:t>describe each part </a:t>
            </a:r>
            <a:r>
              <a:rPr lang="en-US" sz="1800" dirty="0"/>
              <a:t>classifier</a:t>
            </a:r>
            <a:r>
              <a:rPr lang="en-US" sz="1800" dirty="0" smtClean="0"/>
              <a:t> </a:t>
            </a:r>
            <a:r>
              <a:rPr lang="en-US" sz="1800" dirty="0"/>
              <a:t>as </a:t>
            </a:r>
            <a:r>
              <a:rPr lang="en-US" sz="1800" dirty="0" smtClean="0"/>
              <a:t>a linear </a:t>
            </a:r>
            <a:r>
              <a:rPr lang="en-US" sz="1800" dirty="0"/>
              <a:t>combination of weak non-linear </a:t>
            </a:r>
            <a:r>
              <a:rPr lang="en-US" sz="1800" dirty="0" smtClean="0"/>
              <a:t>classifiers.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 smtClean="0"/>
              <a:t>We introduce a parameter, referred as the “pooling parameter", for each part </a:t>
            </a:r>
            <a:r>
              <a:rPr lang="en-US" sz="1800" dirty="0"/>
              <a:t>classifier</a:t>
            </a:r>
            <a:r>
              <a:rPr lang="en-US" sz="1800" dirty="0" smtClean="0"/>
              <a:t> independently inside the optimization </a:t>
            </a:r>
            <a:r>
              <a:rPr lang="en-US" sz="1800" dirty="0"/>
              <a:t>process</a:t>
            </a:r>
            <a:r>
              <a:rPr lang="en-US" sz="1800" dirty="0" smtClean="0"/>
              <a:t>.</a:t>
            </a:r>
          </a:p>
          <a:p>
            <a:pPr marL="425196" indent="-342900">
              <a:buFont typeface="+mj-lt"/>
              <a:buAutoNum type="arabicPeriod"/>
            </a:pPr>
            <a:r>
              <a:rPr lang="en-US" sz="1800" dirty="0"/>
              <a:t>Learning is done by block-wise </a:t>
            </a:r>
            <a:r>
              <a:rPr lang="en-US" sz="1800" dirty="0" smtClean="0"/>
              <a:t>stochastic gradient descent.</a:t>
            </a:r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  <a:p>
            <a:pPr marL="82296" indent="0">
              <a:buNone/>
            </a:pPr>
            <a:endParaRPr lang="en-US" sz="1400" dirty="0" smtClean="0"/>
          </a:p>
          <a:p>
            <a:pPr marL="82296" indent="0">
              <a:buNone/>
            </a:pP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57EDD-5228-4391-998B-B09F8AE5868B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Outline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Background: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Part-Based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Models ( PBMs )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in context of Image Classification.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Motivation and Challenges.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Prior works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marL="82296" indent="0">
              <a:buNone/>
            </a:pPr>
            <a:r>
              <a:rPr lang="en-US" sz="7200" b="1" dirty="0">
                <a:solidFill>
                  <a:schemeClr val="bg1">
                    <a:lumMod val="85000"/>
                  </a:schemeClr>
                </a:solidFill>
              </a:rPr>
              <a:t>Our Method: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Novel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joint learning framework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for 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learning parameters </a:t>
            </a:r>
            <a:r>
              <a:rPr lang="en-US" sz="7200" dirty="0">
                <a:solidFill>
                  <a:schemeClr val="bg1">
                    <a:lumMod val="85000"/>
                  </a:schemeClr>
                </a:solidFill>
              </a:rPr>
              <a:t>in PBMs</a:t>
            </a: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7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296" indent="0">
              <a:buNone/>
            </a:pPr>
            <a:r>
              <a:rPr lang="en-US" sz="7200" b="1" dirty="0" smtClean="0"/>
              <a:t>Contribution:</a:t>
            </a:r>
            <a:endParaRPr lang="en-US" sz="7200" b="1" dirty="0"/>
          </a:p>
          <a:p>
            <a:pPr marL="596646" indent="-514350">
              <a:buFont typeface="+mj-lt"/>
              <a:buAutoNum type="arabicPeriod"/>
            </a:pPr>
            <a:r>
              <a:rPr lang="en-US" sz="7200" dirty="0"/>
              <a:t>A boosted non-linear part </a:t>
            </a:r>
            <a:r>
              <a:rPr lang="en-US" sz="7200" dirty="0" smtClean="0"/>
              <a:t>classifiers.</a:t>
            </a:r>
            <a:endParaRPr lang="en-US" sz="7200" dirty="0"/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/>
              <a:t>Parametric </a:t>
            </a:r>
            <a:r>
              <a:rPr lang="en-US" sz="7200" dirty="0"/>
              <a:t>Soft-Max Pooling.</a:t>
            </a: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Datasets (Pascal VOC, MITindoor67 and Willow actions).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7200" dirty="0" smtClean="0">
                <a:solidFill>
                  <a:schemeClr val="bg1">
                    <a:lumMod val="85000"/>
                  </a:schemeClr>
                </a:solidFill>
              </a:rPr>
              <a:t>Comparison to prior SOA approaches.</a:t>
            </a:r>
            <a:endParaRPr lang="en-US" sz="72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</a:p>
          <a:p>
            <a:pPr marL="82296" indent="0">
              <a:buNone/>
            </a:pPr>
            <a:r>
              <a:rPr lang="en-US" sz="7200" b="1" dirty="0" smtClean="0">
                <a:solidFill>
                  <a:schemeClr val="bg1">
                    <a:lumMod val="85000"/>
                  </a:schemeClr>
                </a:solidFill>
              </a:rPr>
              <a:t>Extensions</a:t>
            </a:r>
            <a:endParaRPr lang="en-US" sz="72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870966" lvl="1" indent="-514350">
              <a:buFont typeface="+mj-lt"/>
              <a:buAutoNum type="alphaLcParenR"/>
            </a:pPr>
            <a:endParaRPr lang="en-US" sz="1000" dirty="0" smtClean="0"/>
          </a:p>
          <a:p>
            <a:pPr marL="82296" indent="0">
              <a:buNone/>
            </a:pPr>
            <a:endParaRPr lang="en-US" sz="1400" b="1" dirty="0" smtClean="0"/>
          </a:p>
          <a:p>
            <a:pPr marL="82296" indent="0">
              <a:buNone/>
            </a:pPr>
            <a:endParaRPr lang="en-US" sz="1400" b="1" dirty="0"/>
          </a:p>
          <a:p>
            <a:pPr marL="82296" indent="0">
              <a:buNone/>
            </a:pPr>
            <a:endParaRPr lang="en-US" sz="600" dirty="0"/>
          </a:p>
          <a:p>
            <a:pPr marL="603504" lvl="2" indent="0">
              <a:buNone/>
            </a:pPr>
            <a:endParaRPr lang="en-US" dirty="0" smtClean="0"/>
          </a:p>
          <a:p>
            <a:pPr marL="603504" lvl="2" indent="0">
              <a:buNone/>
            </a:pPr>
            <a:r>
              <a:rPr lang="en-US" dirty="0" smtClean="0"/>
              <a:t>												</a:t>
            </a:r>
          </a:p>
          <a:p>
            <a:pPr marL="928116" lvl="1" indent="-571500">
              <a:buFont typeface="+mj-lt"/>
              <a:buAutoNum type="alphaLcPeriod"/>
            </a:pPr>
            <a:endParaRPr lang="en-US" dirty="0" smtClean="0"/>
          </a:p>
          <a:p>
            <a:pPr marL="82296" indent="0">
              <a:buNone/>
            </a:pPr>
            <a:endParaRPr lang="en-US" dirty="0" smtClean="0"/>
          </a:p>
          <a:p>
            <a:pPr marL="596646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07BC7-7B90-4809-AEBA-D46B9B740B5B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4B265-E146-48D2-9DE6-894812EEC1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>
        <a:ln w="12700">
          <a:solidFill>
            <a:srgbClr val="0070C0"/>
          </a:solidFill>
          <a:prstDash val="soli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27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8346</TotalTime>
  <Words>1912</Words>
  <Application>Microsoft Office PowerPoint</Application>
  <PresentationFormat>On-screen Show (4:3)</PresentationFormat>
  <Paragraphs>599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Gill Sans MT</vt:lpstr>
      <vt:lpstr>Verdana</vt:lpstr>
      <vt:lpstr>Wingdings 2</vt:lpstr>
      <vt:lpstr>Solstice</vt:lpstr>
      <vt:lpstr>SPLeaP: Soft Pooling of Learned Parts for Image Classification</vt:lpstr>
      <vt:lpstr>Outline</vt:lpstr>
      <vt:lpstr>Outline</vt:lpstr>
      <vt:lpstr>Background</vt:lpstr>
      <vt:lpstr>Background</vt:lpstr>
      <vt:lpstr>Background</vt:lpstr>
      <vt:lpstr>Outline</vt:lpstr>
      <vt:lpstr>Our Method (SPLeaP)</vt:lpstr>
      <vt:lpstr>Outline</vt:lpstr>
      <vt:lpstr>Contribution (SPLeaP)</vt:lpstr>
      <vt:lpstr>Contribution (SPLeaP)</vt:lpstr>
      <vt:lpstr>Contribution (SPLeaP)</vt:lpstr>
      <vt:lpstr>Contribution (SPLeaP)</vt:lpstr>
      <vt:lpstr>Contribution (SPLeaP)</vt:lpstr>
      <vt:lpstr>Outline</vt:lpstr>
      <vt:lpstr>Results</vt:lpstr>
      <vt:lpstr>Results</vt:lpstr>
      <vt:lpstr>Results</vt:lpstr>
      <vt:lpstr>Results</vt:lpstr>
      <vt:lpstr>Results</vt:lpstr>
      <vt:lpstr>Outline</vt:lpstr>
      <vt:lpstr>Conclusion</vt:lpstr>
      <vt:lpstr>Extensions</vt:lpstr>
      <vt:lpstr>Extensions</vt:lpstr>
      <vt:lpstr>Extensions</vt:lpstr>
      <vt:lpstr>Extensions</vt:lpstr>
      <vt:lpstr>References</vt:lpstr>
      <vt:lpstr>Thank You</vt:lpstr>
    </vt:vector>
  </TitlesOfParts>
  <Company>Technicolor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to ICASSP work</dc:title>
  <dc:creator>Kulkarni Praveen</dc:creator>
  <cp:lastModifiedBy>Kulkarni Praveen</cp:lastModifiedBy>
  <cp:revision>288</cp:revision>
  <dcterms:created xsi:type="dcterms:W3CDTF">2015-03-10T10:25:59Z</dcterms:created>
  <dcterms:modified xsi:type="dcterms:W3CDTF">2016-06-28T12:02:16Z</dcterms:modified>
</cp:coreProperties>
</file>